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99" r:id="rId6"/>
    <p:sldId id="264" r:id="rId7"/>
    <p:sldId id="302" r:id="rId8"/>
    <p:sldId id="262" r:id="rId9"/>
    <p:sldId id="294" r:id="rId10"/>
    <p:sldId id="293" r:id="rId11"/>
    <p:sldId id="268" r:id="rId12"/>
    <p:sldId id="260" r:id="rId13"/>
    <p:sldId id="300" r:id="rId14"/>
    <p:sldId id="298" r:id="rId15"/>
    <p:sldId id="301" r:id="rId16"/>
    <p:sldId id="297"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E88"/>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E9FFBB-2D42-4D46-A385-CE67440C24C6}" v="877" dt="2024-05-07T20:43:04.171"/>
    <p1510:client id="{917FE187-C9EB-3ACD-CD64-E02DDA21EFCC}" v="33" dt="2024-05-07T20:27:51.345"/>
    <p1510:client id="{98E981B8-7ABF-E620-EEBB-F177C7F1D9F5}" v="156" dt="2024-05-07T20:43:24.805"/>
    <p1510:client id="{A2F71040-4A12-AEF4-BB2C-B007FCB57750}" v="939" dt="2024-05-07T19:22:53.869"/>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792"/>
        <p:guide pos="3144"/>
        <p:guide orient="horz" pos="9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5/9/2024</a:t>
            </a:fld>
            <a:endParaRPr lang="en-US"/>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5/9/2024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a:p>
        </p:txBody>
      </p:sp>
    </p:spTree>
    <p:extLst>
      <p:ext uri="{BB962C8B-B14F-4D97-AF65-F5344CB8AC3E}">
        <p14:creationId xmlns:p14="http://schemas.microsoft.com/office/powerpoint/2010/main" val="2856944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a:p>
        </p:txBody>
      </p:sp>
    </p:spTree>
    <p:extLst>
      <p:ext uri="{BB962C8B-B14F-4D97-AF65-F5344CB8AC3E}">
        <p14:creationId xmlns:p14="http://schemas.microsoft.com/office/powerpoint/2010/main" val="2471826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a:p>
        </p:txBody>
      </p:sp>
    </p:spTree>
    <p:extLst>
      <p:ext uri="{BB962C8B-B14F-4D97-AF65-F5344CB8AC3E}">
        <p14:creationId xmlns:p14="http://schemas.microsoft.com/office/powerpoint/2010/main" val="1233122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14</a:t>
            </a:fld>
            <a:endParaRPr lang="en-US"/>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a:p>
        </p:txBody>
      </p:sp>
    </p:spTree>
    <p:extLst>
      <p:ext uri="{BB962C8B-B14F-4D97-AF65-F5344CB8AC3E}">
        <p14:creationId xmlns:p14="http://schemas.microsoft.com/office/powerpoint/2010/main" val="878592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a:p>
        </p:txBody>
      </p:sp>
    </p:spTree>
    <p:extLst>
      <p:ext uri="{BB962C8B-B14F-4D97-AF65-F5344CB8AC3E}">
        <p14:creationId xmlns:p14="http://schemas.microsoft.com/office/powerpoint/2010/main" val="2769560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a:p>
        </p:txBody>
      </p:sp>
    </p:spTree>
    <p:extLst>
      <p:ext uri="{BB962C8B-B14F-4D97-AF65-F5344CB8AC3E}">
        <p14:creationId xmlns:p14="http://schemas.microsoft.com/office/powerpoint/2010/main" val="3817637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a:p>
        </p:txBody>
      </p:sp>
    </p:spTree>
    <p:extLst>
      <p:ext uri="{BB962C8B-B14F-4D97-AF65-F5344CB8AC3E}">
        <p14:creationId xmlns:p14="http://schemas.microsoft.com/office/powerpoint/2010/main" val="1306333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a:p>
        </p:txBody>
      </p:sp>
    </p:spTree>
    <p:extLst>
      <p:ext uri="{BB962C8B-B14F-4D97-AF65-F5344CB8AC3E}">
        <p14:creationId xmlns:p14="http://schemas.microsoft.com/office/powerpoint/2010/main" val="3763909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a:p>
        </p:txBody>
      </p:sp>
    </p:spTree>
    <p:extLst>
      <p:ext uri="{BB962C8B-B14F-4D97-AF65-F5344CB8AC3E}">
        <p14:creationId xmlns:p14="http://schemas.microsoft.com/office/powerpoint/2010/main" val="22856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a:p>
        </p:txBody>
      </p:sp>
    </p:spTree>
    <p:extLst>
      <p:ext uri="{BB962C8B-B14F-4D97-AF65-F5344CB8AC3E}">
        <p14:creationId xmlns:p14="http://schemas.microsoft.com/office/powerpoint/2010/main" val="510226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a:p>
        </p:txBody>
      </p:sp>
    </p:spTree>
    <p:extLst>
      <p:ext uri="{BB962C8B-B14F-4D97-AF65-F5344CB8AC3E}">
        <p14:creationId xmlns:p14="http://schemas.microsoft.com/office/powerpoint/2010/main" val="31104013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a:t>Click to add text </a:t>
            </a:r>
          </a:p>
          <a:p>
            <a:pPr marL="685800" lvl="1" indent="-228600"/>
            <a:r>
              <a:rPr lang="en-US"/>
              <a:t>Second level</a:t>
            </a:r>
          </a:p>
          <a:p>
            <a:pPr marL="1143000" lvl="2" indent="-228600"/>
            <a:r>
              <a:rPr lang="en-US"/>
              <a:t>Third level</a:t>
            </a:r>
          </a:p>
          <a:p>
            <a:pPr marL="1600200" lvl="3" indent="-228600"/>
            <a:r>
              <a:rPr lang="en-US"/>
              <a:t>Fourth level</a:t>
            </a:r>
          </a:p>
          <a:p>
            <a:pPr marL="2057400" lvl="4" indent="-228600"/>
            <a:r>
              <a:rPr lang="en-US"/>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Click icon to insert table</a:t>
            </a:r>
          </a:p>
          <a:p>
            <a:endParaRPr lang="en-US"/>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a:t>Click to add content</a:t>
            </a:r>
          </a:p>
          <a:p>
            <a:pPr lvl="1"/>
            <a:r>
              <a:rPr lang="en-US"/>
              <a:t>Second level</a:t>
            </a:r>
          </a:p>
          <a:p>
            <a:pPr lvl="2"/>
            <a:r>
              <a:rPr lang="en-US"/>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hyperlink" Target="https://youtu.be/UKlIfcn6nj0"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9.jpeg"/></Relationships>
</file>

<file path=ppt/slides/_rels/slide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YYwdC_GXb7Q?si=FWUB2oXMoXYO69I6"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youtu.be/B2dtDf0w5ew"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2966801" y="223286"/>
            <a:ext cx="6856292" cy="3590596"/>
          </a:xfrm>
        </p:spPr>
        <p:txBody>
          <a:bodyPr>
            <a:normAutofit fontScale="90000"/>
          </a:bodyPr>
          <a:lstStyle/>
          <a:p>
            <a:r>
              <a:rPr lang="en-US"/>
              <a:t>ENPM 661</a:t>
            </a:r>
            <a:br>
              <a:rPr lang="en-US"/>
            </a:br>
            <a:r>
              <a:rPr lang="en-US"/>
              <a:t>PROJECT</a:t>
            </a:r>
            <a:br>
              <a:rPr lang="en-US"/>
            </a:br>
            <a:r>
              <a:rPr lang="en-US"/>
              <a:t>PRESENTATION -</a:t>
            </a:r>
            <a:br>
              <a:rPr lang="en-US"/>
            </a:br>
            <a:r>
              <a:rPr lang="en-US"/>
              <a:t>GROUP 4</a:t>
            </a:r>
            <a:br>
              <a:rPr lang="en-US"/>
            </a:br>
            <a:endParaRPr lang="en-US"/>
          </a:p>
        </p:txBody>
      </p:sp>
      <p:sp>
        <p:nvSpPr>
          <p:cNvPr id="4" name="TextBox 3">
            <a:extLst>
              <a:ext uri="{FF2B5EF4-FFF2-40B4-BE49-F238E27FC236}">
                <a16:creationId xmlns:a16="http://schemas.microsoft.com/office/drawing/2014/main" id="{B9E5F49D-0D95-C755-49BC-41332CCBAD06}"/>
              </a:ext>
            </a:extLst>
          </p:cNvPr>
          <p:cNvSpPr txBox="1"/>
          <p:nvPr/>
        </p:nvSpPr>
        <p:spPr>
          <a:xfrm>
            <a:off x="5629377" y="4177116"/>
            <a:ext cx="6856292" cy="1200329"/>
          </a:xfrm>
          <a:prstGeom prst="rect">
            <a:avLst/>
          </a:prstGeom>
          <a:noFill/>
        </p:spPr>
        <p:txBody>
          <a:bodyPr wrap="square">
            <a:spAutoFit/>
          </a:bodyPr>
          <a:lstStyle/>
          <a:p>
            <a:r>
              <a:rPr lang="en-US" sz="2400">
                <a:solidFill>
                  <a:schemeClr val="bg1"/>
                </a:solidFill>
              </a:rPr>
              <a:t>1. Abhishek </a:t>
            </a:r>
            <a:r>
              <a:rPr lang="en-US" sz="2400" err="1">
                <a:solidFill>
                  <a:schemeClr val="bg1"/>
                </a:solidFill>
              </a:rPr>
              <a:t>Avhad</a:t>
            </a:r>
            <a:r>
              <a:rPr lang="en-US" sz="2400">
                <a:solidFill>
                  <a:schemeClr val="bg1"/>
                </a:solidFill>
              </a:rPr>
              <a:t> - 120257162</a:t>
            </a:r>
          </a:p>
          <a:p>
            <a:r>
              <a:rPr lang="en-US" sz="2400">
                <a:solidFill>
                  <a:schemeClr val="bg1"/>
                </a:solidFill>
              </a:rPr>
              <a:t>2. Gautam Sreenarayanan Nair - 119543092</a:t>
            </a:r>
          </a:p>
          <a:p>
            <a:r>
              <a:rPr lang="en-US" sz="2400">
                <a:solidFill>
                  <a:schemeClr val="bg1"/>
                </a:solidFill>
              </a:rPr>
              <a:t>3. Piyush </a:t>
            </a:r>
            <a:r>
              <a:rPr lang="en-US" sz="2400" err="1">
                <a:solidFill>
                  <a:schemeClr val="bg1"/>
                </a:solidFill>
              </a:rPr>
              <a:t>Goenka</a:t>
            </a:r>
            <a:r>
              <a:rPr lang="en-US" sz="2400">
                <a:solidFill>
                  <a:schemeClr val="bg1"/>
                </a:solidFill>
              </a:rPr>
              <a:t> - 120189500</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759530" y="444049"/>
            <a:ext cx="10665845" cy="1325563"/>
          </a:xfrm>
        </p:spPr>
        <p:txBody>
          <a:bodyPr>
            <a:normAutofit/>
          </a:bodyPr>
          <a:lstStyle/>
          <a:p>
            <a:r>
              <a:rPr lang="en-US" sz="3600">
                <a:solidFill>
                  <a:schemeClr val="tx1"/>
                </a:solidFill>
              </a:rPr>
              <a:t>RRT (biased) vs RRT STAR (biased) RESULTS</a:t>
            </a:r>
            <a:endParaRPr lang="en-US" sz="3600"/>
          </a:p>
        </p:txBody>
      </p:sp>
      <p:sp>
        <p:nvSpPr>
          <p:cNvPr id="2" name="Slide Number Placeholder 1">
            <a:extLst>
              <a:ext uri="{FF2B5EF4-FFF2-40B4-BE49-F238E27FC236}">
                <a16:creationId xmlns:a16="http://schemas.microsoft.com/office/drawing/2014/main" id="{660EB401-2F91-2D90-C859-96484861E564}"/>
              </a:ext>
            </a:extLst>
          </p:cNvPr>
          <p:cNvSpPr>
            <a:spLocks noGrp="1"/>
          </p:cNvSpPr>
          <p:nvPr>
            <p:ph type="sldNum" sz="quarter" idx="12"/>
          </p:nvPr>
        </p:nvSpPr>
        <p:spPr/>
        <p:txBody>
          <a:bodyPr/>
          <a:lstStyle/>
          <a:p>
            <a:fld id="{B5CEABB6-07DC-46E8-9B57-56EC44A396E5}" type="slidenum">
              <a:rPr lang="en-US" smtClean="0"/>
              <a:pPr/>
              <a:t>10</a:t>
            </a:fld>
            <a:endParaRPr lang="en-US"/>
          </a:p>
        </p:txBody>
      </p:sp>
      <p:sp>
        <p:nvSpPr>
          <p:cNvPr id="7" name="TextBox 6">
            <a:extLst>
              <a:ext uri="{FF2B5EF4-FFF2-40B4-BE49-F238E27FC236}">
                <a16:creationId xmlns:a16="http://schemas.microsoft.com/office/drawing/2014/main" id="{D3328149-6C23-24B8-5C4A-E96E7ECA3F68}"/>
              </a:ext>
            </a:extLst>
          </p:cNvPr>
          <p:cNvSpPr txBox="1"/>
          <p:nvPr/>
        </p:nvSpPr>
        <p:spPr>
          <a:xfrm>
            <a:off x="10198099" y="6201833"/>
            <a:ext cx="17102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 NO. 4</a:t>
            </a:r>
          </a:p>
        </p:txBody>
      </p:sp>
      <p:pic>
        <p:nvPicPr>
          <p:cNvPr id="5" name="Picture 4" descr="A graph with numbers and a bar chart&#10;&#10;Description automatically generated">
            <a:extLst>
              <a:ext uri="{FF2B5EF4-FFF2-40B4-BE49-F238E27FC236}">
                <a16:creationId xmlns:a16="http://schemas.microsoft.com/office/drawing/2014/main" id="{65CCBC77-1F50-8B67-13A6-BFA695F41FBC}"/>
              </a:ext>
            </a:extLst>
          </p:cNvPr>
          <p:cNvPicPr>
            <a:picLocks noChangeAspect="1"/>
          </p:cNvPicPr>
          <p:nvPr/>
        </p:nvPicPr>
        <p:blipFill>
          <a:blip r:embed="rId3"/>
          <a:stretch>
            <a:fillRect/>
          </a:stretch>
        </p:blipFill>
        <p:spPr>
          <a:xfrm>
            <a:off x="834326" y="1100621"/>
            <a:ext cx="4580357" cy="2751539"/>
          </a:xfrm>
          <a:prstGeom prst="rect">
            <a:avLst/>
          </a:prstGeom>
        </p:spPr>
      </p:pic>
      <p:pic>
        <p:nvPicPr>
          <p:cNvPr id="13" name="Picture 12" descr="A graph of a graph with numbers and lines&#10;&#10;Description automatically generated with medium confidence">
            <a:extLst>
              <a:ext uri="{FF2B5EF4-FFF2-40B4-BE49-F238E27FC236}">
                <a16:creationId xmlns:a16="http://schemas.microsoft.com/office/drawing/2014/main" id="{CDE4796E-139E-F920-5BE0-54631CF04FF7}"/>
              </a:ext>
            </a:extLst>
          </p:cNvPr>
          <p:cNvPicPr>
            <a:picLocks noChangeAspect="1"/>
          </p:cNvPicPr>
          <p:nvPr/>
        </p:nvPicPr>
        <p:blipFill>
          <a:blip r:embed="rId4"/>
          <a:stretch>
            <a:fillRect/>
          </a:stretch>
        </p:blipFill>
        <p:spPr>
          <a:xfrm>
            <a:off x="5516212" y="1080033"/>
            <a:ext cx="4580357" cy="2751539"/>
          </a:xfrm>
          <a:prstGeom prst="rect">
            <a:avLst/>
          </a:prstGeom>
        </p:spPr>
      </p:pic>
      <p:pic>
        <p:nvPicPr>
          <p:cNvPr id="15" name="Picture 14" descr="A graph with a line and numbers&#10;&#10;Description automatically generated">
            <a:extLst>
              <a:ext uri="{FF2B5EF4-FFF2-40B4-BE49-F238E27FC236}">
                <a16:creationId xmlns:a16="http://schemas.microsoft.com/office/drawing/2014/main" id="{8B36D610-FF58-9E70-F82F-39AA0D06CF70}"/>
              </a:ext>
            </a:extLst>
          </p:cNvPr>
          <p:cNvPicPr>
            <a:picLocks noChangeAspect="1"/>
          </p:cNvPicPr>
          <p:nvPr/>
        </p:nvPicPr>
        <p:blipFill>
          <a:blip r:embed="rId5"/>
          <a:stretch>
            <a:fillRect/>
          </a:stretch>
        </p:blipFill>
        <p:spPr>
          <a:xfrm>
            <a:off x="824051" y="3987783"/>
            <a:ext cx="4580357" cy="2751539"/>
          </a:xfrm>
          <a:prstGeom prst="rect">
            <a:avLst/>
          </a:prstGeom>
        </p:spPr>
      </p:pic>
      <p:pic>
        <p:nvPicPr>
          <p:cNvPr id="17" name="Picture 16" descr="A graph with numbers and lines&#10;&#10;Description automatically generated">
            <a:extLst>
              <a:ext uri="{FF2B5EF4-FFF2-40B4-BE49-F238E27FC236}">
                <a16:creationId xmlns:a16="http://schemas.microsoft.com/office/drawing/2014/main" id="{0B284E66-DBE0-86F0-C0A0-5240FC6C7A64}"/>
              </a:ext>
            </a:extLst>
          </p:cNvPr>
          <p:cNvPicPr>
            <a:picLocks noChangeAspect="1"/>
          </p:cNvPicPr>
          <p:nvPr/>
        </p:nvPicPr>
        <p:blipFill>
          <a:blip r:embed="rId6"/>
          <a:stretch>
            <a:fillRect/>
          </a:stretch>
        </p:blipFill>
        <p:spPr>
          <a:xfrm>
            <a:off x="5516212" y="3924038"/>
            <a:ext cx="4580357" cy="2751539"/>
          </a:xfrm>
          <a:prstGeom prst="rect">
            <a:avLst/>
          </a:prstGeom>
        </p:spPr>
      </p:pic>
    </p:spTree>
    <p:extLst>
      <p:ext uri="{BB962C8B-B14F-4D97-AF65-F5344CB8AC3E}">
        <p14:creationId xmlns:p14="http://schemas.microsoft.com/office/powerpoint/2010/main" val="2866525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2859261" y="289406"/>
            <a:ext cx="7665279" cy="1325563"/>
          </a:xfrm>
        </p:spPr>
        <p:txBody>
          <a:bodyPr>
            <a:normAutofit/>
          </a:bodyPr>
          <a:lstStyle/>
          <a:p>
            <a:r>
              <a:rPr lang="en-US" sz="3600">
                <a:solidFill>
                  <a:schemeClr val="tx1"/>
                </a:solidFill>
              </a:rPr>
              <a:t>SIMULATION SETUP</a:t>
            </a:r>
            <a:endParaRPr lang="en-US">
              <a:solidFill>
                <a:schemeClr val="tx1"/>
              </a:solidFill>
            </a:endParaRPr>
          </a:p>
        </p:txBody>
      </p:sp>
      <p:sp>
        <p:nvSpPr>
          <p:cNvPr id="2" name="Slide Number Placeholder 1">
            <a:extLst>
              <a:ext uri="{FF2B5EF4-FFF2-40B4-BE49-F238E27FC236}">
                <a16:creationId xmlns:a16="http://schemas.microsoft.com/office/drawing/2014/main" id="{660EB401-2F91-2D90-C859-96484861E564}"/>
              </a:ext>
            </a:extLst>
          </p:cNvPr>
          <p:cNvSpPr>
            <a:spLocks noGrp="1"/>
          </p:cNvSpPr>
          <p:nvPr>
            <p:ph type="sldNum" sz="quarter" idx="12"/>
          </p:nvPr>
        </p:nvSpPr>
        <p:spPr/>
        <p:txBody>
          <a:bodyPr/>
          <a:lstStyle/>
          <a:p>
            <a:fld id="{B5CEABB6-07DC-46E8-9B57-56EC44A396E5}" type="slidenum">
              <a:rPr lang="en-US" smtClean="0"/>
              <a:pPr/>
              <a:t>11</a:t>
            </a:fld>
            <a:endParaRPr lang="en-US"/>
          </a:p>
        </p:txBody>
      </p:sp>
      <p:sp>
        <p:nvSpPr>
          <p:cNvPr id="3" name="Rectangle 2">
            <a:extLst>
              <a:ext uri="{FF2B5EF4-FFF2-40B4-BE49-F238E27FC236}">
                <a16:creationId xmlns:a16="http://schemas.microsoft.com/office/drawing/2014/main" id="{33E222E9-D846-36D1-2348-A4246A18773E}"/>
              </a:ext>
            </a:extLst>
          </p:cNvPr>
          <p:cNvSpPr/>
          <p:nvPr/>
        </p:nvSpPr>
        <p:spPr>
          <a:xfrm>
            <a:off x="1109611" y="1985368"/>
            <a:ext cx="2619910" cy="41137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Planner Controller Node</a:t>
            </a:r>
          </a:p>
          <a:p>
            <a:pPr algn="ctr"/>
            <a:endParaRPr lang="en-US"/>
          </a:p>
          <a:p>
            <a:pPr algn="ctr"/>
            <a:endParaRPr lang="en-US"/>
          </a:p>
          <a:p>
            <a:pPr algn="ctr"/>
            <a:r>
              <a:rPr lang="en-US"/>
              <a:t>RRT Star based Path planner</a:t>
            </a:r>
          </a:p>
          <a:p>
            <a:pPr marL="342900" indent="-342900" algn="ctr">
              <a:buAutoNum type="arabicPeriod"/>
            </a:pPr>
            <a:endParaRPr lang="en-US"/>
          </a:p>
          <a:p>
            <a:pPr algn="ctr"/>
            <a:endParaRPr lang="en-US"/>
          </a:p>
          <a:p>
            <a:pPr algn="ctr"/>
            <a:r>
              <a:rPr lang="en-US"/>
              <a:t>A callback timer  with Flags for State control</a:t>
            </a:r>
          </a:p>
        </p:txBody>
      </p:sp>
      <p:cxnSp>
        <p:nvCxnSpPr>
          <p:cNvPr id="5" name="Straight Arrow Connector 4">
            <a:extLst>
              <a:ext uri="{FF2B5EF4-FFF2-40B4-BE49-F238E27FC236}">
                <a16:creationId xmlns:a16="http://schemas.microsoft.com/office/drawing/2014/main" id="{66495372-9781-E211-FE10-0E3CB3AA9099}"/>
              </a:ext>
            </a:extLst>
          </p:cNvPr>
          <p:cNvCxnSpPr/>
          <p:nvPr/>
        </p:nvCxnSpPr>
        <p:spPr>
          <a:xfrm>
            <a:off x="4274050" y="2568539"/>
            <a:ext cx="2013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91456D8-0784-5D6A-B4D6-F2CA3C6F3CB7}"/>
              </a:ext>
            </a:extLst>
          </p:cNvPr>
          <p:cNvCxnSpPr/>
          <p:nvPr/>
        </p:nvCxnSpPr>
        <p:spPr>
          <a:xfrm flipH="1">
            <a:off x="4274050" y="2876763"/>
            <a:ext cx="2013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39283D7-C55C-FB99-767D-7564C1197B59}"/>
              </a:ext>
            </a:extLst>
          </p:cNvPr>
          <p:cNvSpPr/>
          <p:nvPr/>
        </p:nvSpPr>
        <p:spPr>
          <a:xfrm>
            <a:off x="7119991" y="2088111"/>
            <a:ext cx="2619911" cy="1230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err="1"/>
              <a:t>Moveit</a:t>
            </a:r>
            <a:r>
              <a:rPr lang="en-US" b="1"/>
              <a:t> Server</a:t>
            </a:r>
          </a:p>
        </p:txBody>
      </p:sp>
      <p:sp>
        <p:nvSpPr>
          <p:cNvPr id="10" name="TextBox 9">
            <a:extLst>
              <a:ext uri="{FF2B5EF4-FFF2-40B4-BE49-F238E27FC236}">
                <a16:creationId xmlns:a16="http://schemas.microsoft.com/office/drawing/2014/main" id="{580C58FB-5CA0-7051-A3D7-A6D9A604768C}"/>
              </a:ext>
            </a:extLst>
          </p:cNvPr>
          <p:cNvSpPr txBox="1"/>
          <p:nvPr/>
        </p:nvSpPr>
        <p:spPr>
          <a:xfrm>
            <a:off x="10198099" y="6201833"/>
            <a:ext cx="17102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 NO. 4</a:t>
            </a:r>
          </a:p>
        </p:txBody>
      </p:sp>
      <p:sp>
        <p:nvSpPr>
          <p:cNvPr id="9" name="TextBox 8">
            <a:extLst>
              <a:ext uri="{FF2B5EF4-FFF2-40B4-BE49-F238E27FC236}">
                <a16:creationId xmlns:a16="http://schemas.microsoft.com/office/drawing/2014/main" id="{47BCA064-142C-F14B-3E9B-E38D0D83CBCA}"/>
              </a:ext>
            </a:extLst>
          </p:cNvPr>
          <p:cNvSpPr txBox="1"/>
          <p:nvPr/>
        </p:nvSpPr>
        <p:spPr>
          <a:xfrm>
            <a:off x="4561726" y="2143658"/>
            <a:ext cx="1404514" cy="369332"/>
          </a:xfrm>
          <a:prstGeom prst="rect">
            <a:avLst/>
          </a:prstGeom>
          <a:noFill/>
        </p:spPr>
        <p:txBody>
          <a:bodyPr wrap="square" rtlCol="0">
            <a:spAutoFit/>
          </a:bodyPr>
          <a:lstStyle/>
          <a:p>
            <a:r>
              <a:rPr lang="en-US"/>
              <a:t>Waypoints</a:t>
            </a:r>
          </a:p>
        </p:txBody>
      </p:sp>
      <p:sp>
        <p:nvSpPr>
          <p:cNvPr id="12" name="TextBox 11">
            <a:extLst>
              <a:ext uri="{FF2B5EF4-FFF2-40B4-BE49-F238E27FC236}">
                <a16:creationId xmlns:a16="http://schemas.microsoft.com/office/drawing/2014/main" id="{F633E778-F129-D7D8-7C74-EE847E6FDE13}"/>
              </a:ext>
            </a:extLst>
          </p:cNvPr>
          <p:cNvSpPr txBox="1"/>
          <p:nvPr/>
        </p:nvSpPr>
        <p:spPr>
          <a:xfrm>
            <a:off x="4561726" y="2949214"/>
            <a:ext cx="1546830" cy="369332"/>
          </a:xfrm>
          <a:prstGeom prst="rect">
            <a:avLst/>
          </a:prstGeom>
          <a:noFill/>
        </p:spPr>
        <p:txBody>
          <a:bodyPr wrap="square" rtlCol="0">
            <a:spAutoFit/>
          </a:bodyPr>
          <a:lstStyle/>
          <a:p>
            <a:r>
              <a:rPr lang="en-US"/>
              <a:t>Success/Fail</a:t>
            </a:r>
          </a:p>
        </p:txBody>
      </p:sp>
      <p:sp>
        <p:nvSpPr>
          <p:cNvPr id="13" name="Rectangle 12">
            <a:extLst>
              <a:ext uri="{FF2B5EF4-FFF2-40B4-BE49-F238E27FC236}">
                <a16:creationId xmlns:a16="http://schemas.microsoft.com/office/drawing/2014/main" id="{EE4F441D-4FFC-C880-88CC-2D1052C5C37D}"/>
              </a:ext>
            </a:extLst>
          </p:cNvPr>
          <p:cNvSpPr/>
          <p:nvPr/>
        </p:nvSpPr>
        <p:spPr>
          <a:xfrm>
            <a:off x="7119990" y="4254246"/>
            <a:ext cx="2619911" cy="1230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Vacuum gripper Client</a:t>
            </a:r>
          </a:p>
        </p:txBody>
      </p:sp>
      <p:cxnSp>
        <p:nvCxnSpPr>
          <p:cNvPr id="14" name="Straight Arrow Connector 13">
            <a:extLst>
              <a:ext uri="{FF2B5EF4-FFF2-40B4-BE49-F238E27FC236}">
                <a16:creationId xmlns:a16="http://schemas.microsoft.com/office/drawing/2014/main" id="{FCB59957-F401-6162-ED44-A39D74F22F30}"/>
              </a:ext>
            </a:extLst>
          </p:cNvPr>
          <p:cNvCxnSpPr/>
          <p:nvPr/>
        </p:nvCxnSpPr>
        <p:spPr>
          <a:xfrm>
            <a:off x="4453279" y="4701288"/>
            <a:ext cx="2013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C2C20B7-35D6-3D45-F0B2-86086DA85DE6}"/>
              </a:ext>
            </a:extLst>
          </p:cNvPr>
          <p:cNvCxnSpPr/>
          <p:nvPr/>
        </p:nvCxnSpPr>
        <p:spPr>
          <a:xfrm flipH="1">
            <a:off x="4453279" y="5009512"/>
            <a:ext cx="2013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A5F61D0-65DB-2E39-EADB-CDF14AD98485}"/>
              </a:ext>
            </a:extLst>
          </p:cNvPr>
          <p:cNvSpPr txBox="1"/>
          <p:nvPr/>
        </p:nvSpPr>
        <p:spPr>
          <a:xfrm>
            <a:off x="4740955" y="4276407"/>
            <a:ext cx="1404514" cy="369332"/>
          </a:xfrm>
          <a:prstGeom prst="rect">
            <a:avLst/>
          </a:prstGeom>
          <a:noFill/>
        </p:spPr>
        <p:txBody>
          <a:bodyPr wrap="square" rtlCol="0">
            <a:spAutoFit/>
          </a:bodyPr>
          <a:lstStyle/>
          <a:p>
            <a:r>
              <a:rPr lang="en-US"/>
              <a:t>On / Off</a:t>
            </a:r>
          </a:p>
        </p:txBody>
      </p:sp>
      <p:sp>
        <p:nvSpPr>
          <p:cNvPr id="17" name="TextBox 16">
            <a:extLst>
              <a:ext uri="{FF2B5EF4-FFF2-40B4-BE49-F238E27FC236}">
                <a16:creationId xmlns:a16="http://schemas.microsoft.com/office/drawing/2014/main" id="{94DDB80F-0149-67B2-BF32-FA6CC89BDB84}"/>
              </a:ext>
            </a:extLst>
          </p:cNvPr>
          <p:cNvSpPr txBox="1"/>
          <p:nvPr/>
        </p:nvSpPr>
        <p:spPr>
          <a:xfrm>
            <a:off x="4740955" y="5081963"/>
            <a:ext cx="1546830" cy="369332"/>
          </a:xfrm>
          <a:prstGeom prst="rect">
            <a:avLst/>
          </a:prstGeom>
          <a:noFill/>
        </p:spPr>
        <p:txBody>
          <a:bodyPr wrap="square" rtlCol="0">
            <a:spAutoFit/>
          </a:bodyPr>
          <a:lstStyle/>
          <a:p>
            <a:r>
              <a:rPr lang="en-US"/>
              <a:t>Success/Fail</a:t>
            </a:r>
          </a:p>
        </p:txBody>
      </p:sp>
      <p:sp>
        <p:nvSpPr>
          <p:cNvPr id="18" name="Rectangle 17">
            <a:extLst>
              <a:ext uri="{FF2B5EF4-FFF2-40B4-BE49-F238E27FC236}">
                <a16:creationId xmlns:a16="http://schemas.microsoft.com/office/drawing/2014/main" id="{4EF235A0-D51E-3F26-3F80-FFB009992DC9}"/>
              </a:ext>
            </a:extLst>
          </p:cNvPr>
          <p:cNvSpPr/>
          <p:nvPr/>
        </p:nvSpPr>
        <p:spPr>
          <a:xfrm>
            <a:off x="1184954" y="3648930"/>
            <a:ext cx="2400727" cy="750013"/>
          </a:xfrm>
          <a:prstGeom prst="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DDF1578-59DB-BCCB-646A-16286798B83B}"/>
              </a:ext>
            </a:extLst>
          </p:cNvPr>
          <p:cNvSpPr/>
          <p:nvPr/>
        </p:nvSpPr>
        <p:spPr>
          <a:xfrm>
            <a:off x="1184954" y="4769342"/>
            <a:ext cx="2436119" cy="750013"/>
          </a:xfrm>
          <a:prstGeom prst="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DB0715F4-099A-306A-A183-2F7155C92392}"/>
              </a:ext>
            </a:extLst>
          </p:cNvPr>
          <p:cNvCxnSpPr>
            <a:cxnSpLocks/>
          </p:cNvCxnSpPr>
          <p:nvPr/>
        </p:nvCxnSpPr>
        <p:spPr>
          <a:xfrm flipV="1">
            <a:off x="2250040" y="4440990"/>
            <a:ext cx="0" cy="2898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E9E3CC1-5D09-F493-7C0F-B7610DD7307F}"/>
              </a:ext>
            </a:extLst>
          </p:cNvPr>
          <p:cNvCxnSpPr>
            <a:cxnSpLocks/>
          </p:cNvCxnSpPr>
          <p:nvPr/>
        </p:nvCxnSpPr>
        <p:spPr>
          <a:xfrm>
            <a:off x="2433262" y="4478222"/>
            <a:ext cx="0" cy="2602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descr="Universal Robots UR3e Collaborative Robot Arm">
            <a:extLst>
              <a:ext uri="{FF2B5EF4-FFF2-40B4-BE49-F238E27FC236}">
                <a16:creationId xmlns:a16="http://schemas.microsoft.com/office/drawing/2014/main" id="{B5388DF8-E5DC-D67F-885B-50E542E89788}"/>
              </a:ext>
            </a:extLst>
          </p:cNvPr>
          <p:cNvPicPr>
            <a:picLocks noChangeAspect="1"/>
          </p:cNvPicPr>
          <p:nvPr/>
        </p:nvPicPr>
        <p:blipFill>
          <a:blip r:embed="rId3"/>
          <a:stretch>
            <a:fillRect/>
          </a:stretch>
        </p:blipFill>
        <p:spPr>
          <a:xfrm>
            <a:off x="9829800" y="2523067"/>
            <a:ext cx="2446867" cy="2387600"/>
          </a:xfrm>
          <a:prstGeom prst="rect">
            <a:avLst/>
          </a:prstGeom>
        </p:spPr>
      </p:pic>
      <p:sp>
        <p:nvSpPr>
          <p:cNvPr id="6" name="TextBox 5">
            <a:extLst>
              <a:ext uri="{FF2B5EF4-FFF2-40B4-BE49-F238E27FC236}">
                <a16:creationId xmlns:a16="http://schemas.microsoft.com/office/drawing/2014/main" id="{B3C20606-DE9F-E91A-0166-5FED35FF0378}"/>
              </a:ext>
            </a:extLst>
          </p:cNvPr>
          <p:cNvSpPr txBox="1"/>
          <p:nvPr/>
        </p:nvSpPr>
        <p:spPr>
          <a:xfrm>
            <a:off x="1107325" y="1246191"/>
            <a:ext cx="2488247" cy="369332"/>
          </a:xfrm>
          <a:prstGeom prst="rect">
            <a:avLst/>
          </a:prstGeom>
          <a:noFill/>
        </p:spPr>
        <p:txBody>
          <a:bodyPr wrap="square" lIns="91440" tIns="45720" rIns="91440" bIns="45720" rtlCol="0" anchor="t">
            <a:spAutoFit/>
          </a:bodyPr>
          <a:lstStyle/>
          <a:p>
            <a:r>
              <a:rPr lang="en-US" b="1"/>
              <a:t>ROS2 Architecture</a:t>
            </a:r>
          </a:p>
        </p:txBody>
      </p:sp>
      <p:sp>
        <p:nvSpPr>
          <p:cNvPr id="19" name="TextBox 18">
            <a:extLst>
              <a:ext uri="{FF2B5EF4-FFF2-40B4-BE49-F238E27FC236}">
                <a16:creationId xmlns:a16="http://schemas.microsoft.com/office/drawing/2014/main" id="{CBC58C9E-AE09-77DB-79B5-F69AF08F1F54}"/>
              </a:ext>
            </a:extLst>
          </p:cNvPr>
          <p:cNvSpPr txBox="1"/>
          <p:nvPr/>
        </p:nvSpPr>
        <p:spPr>
          <a:xfrm>
            <a:off x="10522259" y="5047724"/>
            <a:ext cx="1404514" cy="369332"/>
          </a:xfrm>
          <a:prstGeom prst="rect">
            <a:avLst/>
          </a:prstGeom>
          <a:noFill/>
        </p:spPr>
        <p:txBody>
          <a:bodyPr wrap="square" lIns="91440" tIns="45720" rIns="91440" bIns="45720" rtlCol="0" anchor="t">
            <a:spAutoFit/>
          </a:bodyPr>
          <a:lstStyle/>
          <a:p>
            <a:r>
              <a:rPr lang="en-US"/>
              <a:t>UR3e</a:t>
            </a:r>
          </a:p>
        </p:txBody>
      </p:sp>
    </p:spTree>
    <p:extLst>
      <p:ext uri="{BB962C8B-B14F-4D97-AF65-F5344CB8AC3E}">
        <p14:creationId xmlns:p14="http://schemas.microsoft.com/office/powerpoint/2010/main" val="1733329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874E-1E8C-4768-8272-0C694C8D8632}"/>
              </a:ext>
            </a:extLst>
          </p:cNvPr>
          <p:cNvSpPr>
            <a:spLocks noGrp="1"/>
          </p:cNvSpPr>
          <p:nvPr>
            <p:ph type="title"/>
          </p:nvPr>
        </p:nvSpPr>
        <p:spPr>
          <a:xfrm>
            <a:off x="2346375" y="249587"/>
            <a:ext cx="10665845" cy="1325563"/>
          </a:xfrm>
        </p:spPr>
        <p:txBody>
          <a:bodyPr/>
          <a:lstStyle/>
          <a:p>
            <a:r>
              <a:rPr lang="en-US"/>
              <a:t>SIMULATION VIDEO</a:t>
            </a:r>
          </a:p>
        </p:txBody>
      </p:sp>
      <p:sp>
        <p:nvSpPr>
          <p:cNvPr id="4" name="Slide Number Placeholder 3">
            <a:extLst>
              <a:ext uri="{FF2B5EF4-FFF2-40B4-BE49-F238E27FC236}">
                <a16:creationId xmlns:a16="http://schemas.microsoft.com/office/drawing/2014/main" id="{7E94FFC9-F5BA-F32B-5C2E-217EB940EA3E}"/>
              </a:ext>
            </a:extLst>
          </p:cNvPr>
          <p:cNvSpPr>
            <a:spLocks noGrp="1"/>
          </p:cNvSpPr>
          <p:nvPr>
            <p:ph type="sldNum" sz="quarter" idx="12"/>
          </p:nvPr>
        </p:nvSpPr>
        <p:spPr/>
        <p:txBody>
          <a:bodyPr/>
          <a:lstStyle/>
          <a:p>
            <a:fld id="{B5CEABB6-07DC-46E8-9B57-56EC44A396E5}" type="slidenum">
              <a:rPr lang="en-US" smtClean="0"/>
              <a:pPr/>
              <a:t>12</a:t>
            </a:fld>
            <a:endParaRPr lang="en-US"/>
          </a:p>
        </p:txBody>
      </p:sp>
      <p:sp>
        <p:nvSpPr>
          <p:cNvPr id="3" name="TextBox 2">
            <a:extLst>
              <a:ext uri="{FF2B5EF4-FFF2-40B4-BE49-F238E27FC236}">
                <a16:creationId xmlns:a16="http://schemas.microsoft.com/office/drawing/2014/main" id="{7D62384F-F812-8BC8-5AF7-2E97C14292B6}"/>
              </a:ext>
            </a:extLst>
          </p:cNvPr>
          <p:cNvSpPr txBox="1"/>
          <p:nvPr/>
        </p:nvSpPr>
        <p:spPr>
          <a:xfrm>
            <a:off x="812800" y="1316566"/>
            <a:ext cx="6273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Simulation Video Link: </a:t>
            </a:r>
            <a:r>
              <a:rPr lang="en-US">
                <a:ea typeface="+mn-lt"/>
                <a:cs typeface="+mn-lt"/>
                <a:hlinkClick r:id="rId4"/>
              </a:rPr>
              <a:t>https://youtu.be/UKlIfcn6nj0</a:t>
            </a:r>
            <a:endParaRPr lang="en-US"/>
          </a:p>
        </p:txBody>
      </p:sp>
      <p:pic>
        <p:nvPicPr>
          <p:cNvPr id="5" name="planning_gazebo">
            <a:hlinkClick r:id="" action="ppaction://media"/>
            <a:extLst>
              <a:ext uri="{FF2B5EF4-FFF2-40B4-BE49-F238E27FC236}">
                <a16:creationId xmlns:a16="http://schemas.microsoft.com/office/drawing/2014/main" id="{2C8D30A6-5E45-5249-DFEC-D412451E6C1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99091" y="1896533"/>
            <a:ext cx="10234083" cy="4639733"/>
          </a:xfrm>
          <a:prstGeom prst="rect">
            <a:avLst/>
          </a:prstGeom>
        </p:spPr>
      </p:pic>
    </p:spTree>
    <p:extLst>
      <p:ext uri="{BB962C8B-B14F-4D97-AF65-F5344CB8AC3E}">
        <p14:creationId xmlns:p14="http://schemas.microsoft.com/office/powerpoint/2010/main" val="151921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759530" y="308582"/>
            <a:ext cx="10665845" cy="834497"/>
          </a:xfrm>
        </p:spPr>
        <p:txBody>
          <a:bodyPr>
            <a:normAutofit/>
          </a:bodyPr>
          <a:lstStyle/>
          <a:p>
            <a:r>
              <a:rPr lang="en-US" sz="3600">
                <a:solidFill>
                  <a:schemeClr val="tx1"/>
                </a:solidFill>
              </a:rPr>
              <a:t>Problems TACKLED &amp; Future work</a:t>
            </a:r>
            <a:endParaRPr lang="en-US">
              <a:solidFill>
                <a:schemeClr val="tx1"/>
              </a:solidFill>
            </a:endParaRPr>
          </a:p>
        </p:txBody>
      </p:sp>
      <p:sp>
        <p:nvSpPr>
          <p:cNvPr id="2" name="Slide Number Placeholder 1">
            <a:extLst>
              <a:ext uri="{FF2B5EF4-FFF2-40B4-BE49-F238E27FC236}">
                <a16:creationId xmlns:a16="http://schemas.microsoft.com/office/drawing/2014/main" id="{660EB401-2F91-2D90-C859-96484861E564}"/>
              </a:ext>
            </a:extLst>
          </p:cNvPr>
          <p:cNvSpPr>
            <a:spLocks noGrp="1"/>
          </p:cNvSpPr>
          <p:nvPr>
            <p:ph type="sldNum" sz="quarter" idx="12"/>
          </p:nvPr>
        </p:nvSpPr>
        <p:spPr/>
        <p:txBody>
          <a:bodyPr/>
          <a:lstStyle/>
          <a:p>
            <a:fld id="{B5CEABB6-07DC-46E8-9B57-56EC44A396E5}" type="slidenum">
              <a:rPr lang="en-US" smtClean="0"/>
              <a:pPr/>
              <a:t>13</a:t>
            </a:fld>
            <a:endParaRPr lang="en-US"/>
          </a:p>
        </p:txBody>
      </p:sp>
      <p:sp>
        <p:nvSpPr>
          <p:cNvPr id="3" name="TextBox 2">
            <a:extLst>
              <a:ext uri="{FF2B5EF4-FFF2-40B4-BE49-F238E27FC236}">
                <a16:creationId xmlns:a16="http://schemas.microsoft.com/office/drawing/2014/main" id="{A947EE3F-F663-B896-AF72-E99AA3C44E9D}"/>
              </a:ext>
            </a:extLst>
          </p:cNvPr>
          <p:cNvSpPr txBox="1"/>
          <p:nvPr/>
        </p:nvSpPr>
        <p:spPr>
          <a:xfrm>
            <a:off x="749300" y="1142999"/>
            <a:ext cx="1021080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solidFill>
                  <a:srgbClr val="00B050"/>
                </a:solidFill>
              </a:rPr>
              <a:t>PROBLEMS TACKLED</a:t>
            </a:r>
            <a:endParaRPr lang="en-US" u="sng">
              <a:solidFill>
                <a:srgbClr val="00B050"/>
              </a:solidFill>
            </a:endParaRPr>
          </a:p>
          <a:p>
            <a:endParaRPr lang="en-US" b="1" u="sng">
              <a:solidFill>
                <a:srgbClr val="00B050"/>
              </a:solidFill>
            </a:endParaRPr>
          </a:p>
          <a:p>
            <a:pPr marL="285750" indent="-285750">
              <a:buFont typeface="Arial"/>
              <a:buChar char="•"/>
            </a:pPr>
            <a:r>
              <a:rPr lang="en-US" b="1"/>
              <a:t>Kinematic constraints</a:t>
            </a:r>
            <a:r>
              <a:rPr lang="en-US"/>
              <a:t>: Ensuring RRT* generates valid paths respecting UR3's joint limits and velocity constraints.</a:t>
            </a:r>
          </a:p>
          <a:p>
            <a:pPr marL="285750" indent="-285750">
              <a:buFont typeface="Arial"/>
              <a:buChar char="•"/>
            </a:pPr>
            <a:r>
              <a:rPr lang="en-US" b="1"/>
              <a:t>Collision avoidance</a:t>
            </a:r>
            <a:r>
              <a:rPr lang="en-US"/>
              <a:t>: RRT* must generate collision-free paths in UR3's workspace.</a:t>
            </a:r>
          </a:p>
          <a:p>
            <a:pPr marL="285750" indent="-285750">
              <a:buFont typeface="Arial"/>
              <a:buChar char="•"/>
            </a:pPr>
            <a:r>
              <a:rPr lang="en-US" b="1"/>
              <a:t>Real-time performance</a:t>
            </a:r>
            <a:r>
              <a:rPr lang="en-US"/>
              <a:t>: Minimizing RRT*'s path-planning time for timely responses.</a:t>
            </a:r>
          </a:p>
          <a:p>
            <a:pPr marL="285750" indent="-285750">
              <a:buFont typeface="Arial"/>
              <a:buChar char="•"/>
            </a:pPr>
            <a:r>
              <a:rPr lang="en-US" b="1"/>
              <a:t>Path optimization</a:t>
            </a:r>
            <a:r>
              <a:rPr lang="en-US"/>
              <a:t>: Balancing efficiency and smoothness through additional optimization post RRT* planning.</a:t>
            </a:r>
          </a:p>
          <a:p>
            <a:endParaRPr lang="en-US"/>
          </a:p>
        </p:txBody>
      </p:sp>
      <p:sp>
        <p:nvSpPr>
          <p:cNvPr id="4" name="TextBox 3">
            <a:extLst>
              <a:ext uri="{FF2B5EF4-FFF2-40B4-BE49-F238E27FC236}">
                <a16:creationId xmlns:a16="http://schemas.microsoft.com/office/drawing/2014/main" id="{B56BD995-49CD-9B16-A7CE-E6927C6255D7}"/>
              </a:ext>
            </a:extLst>
          </p:cNvPr>
          <p:cNvSpPr txBox="1"/>
          <p:nvPr/>
        </p:nvSpPr>
        <p:spPr>
          <a:xfrm>
            <a:off x="790204" y="3619004"/>
            <a:ext cx="102616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solidFill>
                  <a:srgbClr val="00B050"/>
                </a:solidFill>
              </a:rPr>
              <a:t>CONCLUSION</a:t>
            </a:r>
          </a:p>
          <a:p>
            <a:endParaRPr lang="en-US" b="1" u="sng">
              <a:solidFill>
                <a:srgbClr val="00B050"/>
              </a:solidFill>
            </a:endParaRPr>
          </a:p>
          <a:p>
            <a:pPr marL="285750" indent="-285750">
              <a:buFont typeface="Arial"/>
              <a:buChar char="•"/>
            </a:pPr>
            <a:r>
              <a:rPr lang="en-US"/>
              <a:t>In conclusion, we successfully generated efficient path for UR3e motion in 3D obstacle space.</a:t>
            </a:r>
          </a:p>
        </p:txBody>
      </p:sp>
      <p:sp>
        <p:nvSpPr>
          <p:cNvPr id="5" name="TextBox 4">
            <a:extLst>
              <a:ext uri="{FF2B5EF4-FFF2-40B4-BE49-F238E27FC236}">
                <a16:creationId xmlns:a16="http://schemas.microsoft.com/office/drawing/2014/main" id="{8998219A-1E07-A812-21C4-257E4B293955}"/>
              </a:ext>
            </a:extLst>
          </p:cNvPr>
          <p:cNvSpPr txBox="1"/>
          <p:nvPr/>
        </p:nvSpPr>
        <p:spPr>
          <a:xfrm>
            <a:off x="791633" y="4817532"/>
            <a:ext cx="102616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solidFill>
                  <a:srgbClr val="00B050"/>
                </a:solidFill>
              </a:rPr>
              <a:t>FUTURE WORK</a:t>
            </a:r>
            <a:endParaRPr lang="en-US"/>
          </a:p>
          <a:p>
            <a:endParaRPr lang="en-US" b="1" u="sng">
              <a:solidFill>
                <a:srgbClr val="00B050"/>
              </a:solidFill>
            </a:endParaRPr>
          </a:p>
          <a:p>
            <a:pPr marL="285750" indent="-285750">
              <a:buFont typeface="Arial"/>
              <a:buChar char="•"/>
            </a:pPr>
            <a:r>
              <a:rPr lang="en-US"/>
              <a:t>We plan to implement the algorithm in real world UR3, with more optimized variant of RRT star, </a:t>
            </a:r>
            <a:r>
              <a:rPr lang="en-US" err="1"/>
              <a:t>i.e</a:t>
            </a:r>
            <a:r>
              <a:rPr lang="en-US"/>
              <a:t> Informed RRT star.</a:t>
            </a:r>
          </a:p>
        </p:txBody>
      </p:sp>
      <p:sp>
        <p:nvSpPr>
          <p:cNvPr id="7" name="TextBox 6">
            <a:extLst>
              <a:ext uri="{FF2B5EF4-FFF2-40B4-BE49-F238E27FC236}">
                <a16:creationId xmlns:a16="http://schemas.microsoft.com/office/drawing/2014/main" id="{4EE637BC-F16C-6AE2-E53E-6C5CECBCC91F}"/>
              </a:ext>
            </a:extLst>
          </p:cNvPr>
          <p:cNvSpPr txBox="1"/>
          <p:nvPr/>
        </p:nvSpPr>
        <p:spPr>
          <a:xfrm>
            <a:off x="10198099" y="6201833"/>
            <a:ext cx="17102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 NO. 4</a:t>
            </a:r>
          </a:p>
        </p:txBody>
      </p:sp>
    </p:spTree>
    <p:extLst>
      <p:ext uri="{BB962C8B-B14F-4D97-AF65-F5344CB8AC3E}">
        <p14:creationId xmlns:p14="http://schemas.microsoft.com/office/powerpoint/2010/main" val="2750385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874845" y="2313818"/>
            <a:ext cx="5528217" cy="1762516"/>
          </a:xfrm>
        </p:spPr>
        <p:txBody>
          <a:bodyPr>
            <a:normAutofit/>
          </a:bodyPr>
          <a:lstStyle/>
          <a:p>
            <a:r>
              <a:rPr lang="en-US"/>
              <a:t>THANK YOU</a:t>
            </a:r>
            <a:br>
              <a:rPr lang="en-US"/>
            </a:br>
            <a:endParaRPr lang="en-US"/>
          </a:p>
        </p:txBody>
      </p:sp>
      <p:sp>
        <p:nvSpPr>
          <p:cNvPr id="3" name="TextBox 2">
            <a:extLst>
              <a:ext uri="{FF2B5EF4-FFF2-40B4-BE49-F238E27FC236}">
                <a16:creationId xmlns:a16="http://schemas.microsoft.com/office/drawing/2014/main" id="{1AE10114-14EA-6872-F312-00D4417C9055}"/>
              </a:ext>
            </a:extLst>
          </p:cNvPr>
          <p:cNvSpPr txBox="1"/>
          <p:nvPr/>
        </p:nvSpPr>
        <p:spPr>
          <a:xfrm>
            <a:off x="10198099" y="6201833"/>
            <a:ext cx="17102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 NO. 4</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machine on a table&#10;&#10;Description automatically generated">
            <a:extLst>
              <a:ext uri="{FF2B5EF4-FFF2-40B4-BE49-F238E27FC236}">
                <a16:creationId xmlns:a16="http://schemas.microsoft.com/office/drawing/2014/main" id="{E389AB5C-034A-E0C2-D761-05125E99CD93}"/>
              </a:ext>
            </a:extLst>
          </p:cNvPr>
          <p:cNvPicPr>
            <a:picLocks noChangeAspect="1"/>
          </p:cNvPicPr>
          <p:nvPr/>
        </p:nvPicPr>
        <p:blipFill rotWithShape="1">
          <a:blip r:embed="rId3"/>
          <a:srcRect l="6796"/>
          <a:stretch/>
        </p:blipFill>
        <p:spPr>
          <a:xfrm>
            <a:off x="6965879" y="1"/>
            <a:ext cx="5226121" cy="6858000"/>
          </a:xfrm>
          <a:prstGeom prst="rect">
            <a:avLst/>
          </a:prstGeom>
        </p:spPr>
      </p:pic>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57353" y="363827"/>
            <a:ext cx="6613317" cy="746951"/>
          </a:xfrm>
        </p:spPr>
        <p:txBody>
          <a:bodyPr>
            <a:noAutofit/>
          </a:bodyPr>
          <a:lstStyle/>
          <a:p>
            <a:r>
              <a:rPr lang="en-US" sz="2800">
                <a:solidFill>
                  <a:srgbClr val="00B050"/>
                </a:solidFill>
              </a:rPr>
              <a:t>IMPLEMENTATION OF ​3D RRT STAR BIASED ALGORITHM ON UR3</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2</a:t>
            </a:fld>
            <a:endParaRPr lang="en-US"/>
          </a:p>
        </p:txBody>
      </p:sp>
      <p:sp>
        <p:nvSpPr>
          <p:cNvPr id="7" name="Subtitle 2">
            <a:extLst>
              <a:ext uri="{FF2B5EF4-FFF2-40B4-BE49-F238E27FC236}">
                <a16:creationId xmlns:a16="http://schemas.microsoft.com/office/drawing/2014/main" id="{1901B20D-4C28-4DA3-ABBD-718C22A5E58B}"/>
              </a:ext>
            </a:extLst>
          </p:cNvPr>
          <p:cNvSpPr txBox="1">
            <a:spLocks/>
          </p:cNvSpPr>
          <p:nvPr/>
        </p:nvSpPr>
        <p:spPr>
          <a:xfrm>
            <a:off x="239614" y="1507447"/>
            <a:ext cx="5607228" cy="4552358"/>
          </a:xfrm>
          <a:prstGeom prst="rect">
            <a:avLst/>
          </a:prstGeom>
        </p:spPr>
        <p:txBody>
          <a:bodyPr>
            <a:normAutofit fontScale="85000" lnSpcReduction="20000"/>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CONTENT:</a:t>
            </a:r>
          </a:p>
          <a:p>
            <a:pPr marL="457200" indent="-457200">
              <a:buFont typeface="Arial" panose="020B0604020202020204" pitchFamily="34" charset="0"/>
              <a:buAutoNum type="arabicParenR"/>
            </a:pPr>
            <a:r>
              <a:rPr lang="en-US"/>
              <a:t>INTRODUCTION</a:t>
            </a:r>
          </a:p>
          <a:p>
            <a:pPr marL="457200" indent="-457200">
              <a:buFont typeface="Arial" panose="020B0604020202020204" pitchFamily="34" charset="0"/>
              <a:buAutoNum type="arabicParenR"/>
            </a:pPr>
            <a:r>
              <a:rPr lang="en-US"/>
              <a:t>APPROACH</a:t>
            </a:r>
          </a:p>
          <a:p>
            <a:pPr marL="457200" indent="-457200">
              <a:buFont typeface="Arial" panose="020B0604020202020204" pitchFamily="34" charset="0"/>
              <a:buAutoNum type="arabicParenR"/>
            </a:pPr>
            <a:r>
              <a:rPr lang="en-US"/>
              <a:t>ALGORITHM EXPLANATION</a:t>
            </a:r>
          </a:p>
          <a:p>
            <a:pPr marL="457200" indent="-457200">
              <a:buFont typeface="Arial" panose="020B0604020202020204" pitchFamily="34" charset="0"/>
              <a:buAutoNum type="arabicParenR"/>
            </a:pPr>
            <a:r>
              <a:rPr lang="en-US"/>
              <a:t>COMAPRITIVE STUDY</a:t>
            </a:r>
          </a:p>
          <a:p>
            <a:pPr marL="457200" indent="-457200">
              <a:buFont typeface="Arial" panose="020B0604020202020204" pitchFamily="34" charset="0"/>
              <a:buAutoNum type="arabicParenR"/>
            </a:pPr>
            <a:r>
              <a:rPr lang="en-US"/>
              <a:t>SIMULATION</a:t>
            </a:r>
          </a:p>
          <a:p>
            <a:pPr marL="457200" indent="-457200">
              <a:buFont typeface="Arial" panose="020B0604020202020204" pitchFamily="34" charset="0"/>
              <a:buAutoNum type="arabicParenR"/>
            </a:pPr>
            <a:r>
              <a:rPr lang="en-US"/>
              <a:t>RESULTS</a:t>
            </a:r>
          </a:p>
          <a:p>
            <a:pPr marL="457200" indent="-457200">
              <a:buFont typeface="Arial" panose="020B0604020202020204" pitchFamily="34" charset="0"/>
              <a:buAutoNum type="arabicParenR"/>
            </a:pPr>
            <a:r>
              <a:rPr lang="en-US"/>
              <a:t>CHALLENGES FACED &amp; FUTURE WORK</a:t>
            </a:r>
          </a:p>
          <a:p>
            <a:pPr marL="457200" indent="-457200">
              <a:buFont typeface="Arial" panose="020B0604020202020204" pitchFamily="34" charset="0"/>
              <a:buAutoNum type="arabicParenR"/>
            </a:pPr>
            <a:r>
              <a:rPr lang="en-US"/>
              <a:t>CONCLUSION </a:t>
            </a:r>
          </a:p>
          <a:p>
            <a:endParaRPr lang="en-US"/>
          </a:p>
        </p:txBody>
      </p:sp>
      <p:sp>
        <p:nvSpPr>
          <p:cNvPr id="8" name="TextBox 7">
            <a:extLst>
              <a:ext uri="{FF2B5EF4-FFF2-40B4-BE49-F238E27FC236}">
                <a16:creationId xmlns:a16="http://schemas.microsoft.com/office/drawing/2014/main" id="{83B4E650-8047-33C6-613F-5A7ADC060275}"/>
              </a:ext>
            </a:extLst>
          </p:cNvPr>
          <p:cNvSpPr txBox="1"/>
          <p:nvPr/>
        </p:nvSpPr>
        <p:spPr>
          <a:xfrm>
            <a:off x="10418232" y="6167966"/>
            <a:ext cx="17102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 NO. 4</a:t>
            </a:r>
          </a:p>
        </p:txBody>
      </p:sp>
    </p:spTree>
    <p:extLst>
      <p:ext uri="{BB962C8B-B14F-4D97-AF65-F5344CB8AC3E}">
        <p14:creationId xmlns:p14="http://schemas.microsoft.com/office/powerpoint/2010/main" val="993464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383383" y="424624"/>
            <a:ext cx="4838699" cy="746951"/>
          </a:xfrm>
        </p:spPr>
        <p:txBody>
          <a:bodyPr/>
          <a:lstStyle/>
          <a:p>
            <a:r>
              <a:rPr lang="en-US">
                <a:solidFill>
                  <a:srgbClr val="00B050"/>
                </a:solidFill>
              </a:rPr>
              <a:t>INTRODUCTION</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326229" y="1931542"/>
            <a:ext cx="7446169" cy="3708970"/>
          </a:xfrm>
        </p:spPr>
        <p:txBody>
          <a:bodyPr vert="horz" lIns="91440" tIns="45720" rIns="91440" bIns="45720" rtlCol="0" anchor="t">
            <a:noAutofit/>
          </a:bodyPr>
          <a:lstStyle/>
          <a:p>
            <a:r>
              <a:rPr lang="en-US" sz="2800"/>
              <a:t>Possible Planning Algorithms</a:t>
            </a:r>
          </a:p>
          <a:p>
            <a:endParaRPr lang="en-US"/>
          </a:p>
          <a:p>
            <a:r>
              <a:rPr lang="en-US"/>
              <a:t>1. Graph-based grid searches	</a:t>
            </a:r>
          </a:p>
          <a:p>
            <a:r>
              <a:rPr lang="en-US"/>
              <a:t>2.  Discretizing the state space through random sampling</a:t>
            </a:r>
          </a:p>
          <a:p>
            <a:r>
              <a:rPr lang="en-US"/>
              <a:t>3. Cell Decomposition Algorithms</a:t>
            </a:r>
          </a:p>
          <a:p>
            <a:r>
              <a:rPr lang="en-US"/>
              <a:t>4. Multi-Agent Algorithms</a:t>
            </a:r>
          </a:p>
          <a:p>
            <a:endParaRPr lang="en-US"/>
          </a:p>
          <a:p>
            <a:endParaRPr lang="en-US" sz="120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3</a:t>
            </a:fld>
            <a:endParaRPr lang="en-US"/>
          </a:p>
        </p:txBody>
      </p:sp>
      <p:sp>
        <p:nvSpPr>
          <p:cNvPr id="5" name="TextBox 4">
            <a:extLst>
              <a:ext uri="{FF2B5EF4-FFF2-40B4-BE49-F238E27FC236}">
                <a16:creationId xmlns:a16="http://schemas.microsoft.com/office/drawing/2014/main" id="{71A73804-FF4D-637E-CACD-5B5DB110DB19}"/>
              </a:ext>
            </a:extLst>
          </p:cNvPr>
          <p:cNvSpPr txBox="1"/>
          <p:nvPr/>
        </p:nvSpPr>
        <p:spPr>
          <a:xfrm>
            <a:off x="10198099" y="6201833"/>
            <a:ext cx="17102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 NO. 4</a:t>
            </a:r>
          </a:p>
        </p:txBody>
      </p:sp>
    </p:spTree>
    <p:extLst>
      <p:ext uri="{BB962C8B-B14F-4D97-AF65-F5344CB8AC3E}">
        <p14:creationId xmlns:p14="http://schemas.microsoft.com/office/powerpoint/2010/main" val="1346372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383383" y="424624"/>
            <a:ext cx="4838699" cy="746951"/>
          </a:xfrm>
        </p:spPr>
        <p:txBody>
          <a:bodyPr/>
          <a:lstStyle/>
          <a:p>
            <a:r>
              <a:rPr lang="en-US">
                <a:solidFill>
                  <a:srgbClr val="00B050"/>
                </a:solidFill>
              </a:rPr>
              <a:t>Approach</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4</a:t>
            </a:fld>
            <a:endParaRPr lang="en-US"/>
          </a:p>
        </p:txBody>
      </p:sp>
      <p:sp>
        <p:nvSpPr>
          <p:cNvPr id="5" name="TextBox 4">
            <a:extLst>
              <a:ext uri="{FF2B5EF4-FFF2-40B4-BE49-F238E27FC236}">
                <a16:creationId xmlns:a16="http://schemas.microsoft.com/office/drawing/2014/main" id="{71A73804-FF4D-637E-CACD-5B5DB110DB19}"/>
              </a:ext>
            </a:extLst>
          </p:cNvPr>
          <p:cNvSpPr txBox="1"/>
          <p:nvPr/>
        </p:nvSpPr>
        <p:spPr>
          <a:xfrm>
            <a:off x="10198099" y="6201833"/>
            <a:ext cx="17102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 NO. 4</a:t>
            </a:r>
          </a:p>
        </p:txBody>
      </p:sp>
      <p:pic>
        <p:nvPicPr>
          <p:cNvPr id="9" name="Picture 8" descr="A diagram of a graph showing a diagram of a structure&#10;&#10;Description automatically generated with medium confidence">
            <a:extLst>
              <a:ext uri="{FF2B5EF4-FFF2-40B4-BE49-F238E27FC236}">
                <a16:creationId xmlns:a16="http://schemas.microsoft.com/office/drawing/2014/main" id="{692B67E6-B7CE-F182-D3C5-53C723CFBF0B}"/>
              </a:ext>
            </a:extLst>
          </p:cNvPr>
          <p:cNvPicPr>
            <a:picLocks noChangeAspect="1"/>
          </p:cNvPicPr>
          <p:nvPr/>
        </p:nvPicPr>
        <p:blipFill rotWithShape="1">
          <a:blip r:embed="rId3"/>
          <a:srcRect l="12992" t="8379" r="3989" b="8454"/>
          <a:stretch/>
        </p:blipFill>
        <p:spPr>
          <a:xfrm>
            <a:off x="215338" y="1526348"/>
            <a:ext cx="3963113" cy="3495595"/>
          </a:xfrm>
          <a:prstGeom prst="rect">
            <a:avLst/>
          </a:prstGeom>
        </p:spPr>
      </p:pic>
      <p:sp>
        <p:nvSpPr>
          <p:cNvPr id="14" name="Arrow: Right 13">
            <a:extLst>
              <a:ext uri="{FF2B5EF4-FFF2-40B4-BE49-F238E27FC236}">
                <a16:creationId xmlns:a16="http://schemas.microsoft.com/office/drawing/2014/main" id="{C088F8DF-CE92-4EC3-39DC-5CC6D98A20AF}"/>
              </a:ext>
            </a:extLst>
          </p:cNvPr>
          <p:cNvSpPr/>
          <p:nvPr/>
        </p:nvSpPr>
        <p:spPr>
          <a:xfrm>
            <a:off x="4438436" y="3123344"/>
            <a:ext cx="1443719" cy="56507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FEACA1C-2CC1-EB87-FF79-F691653DFBCB}"/>
              </a:ext>
            </a:extLst>
          </p:cNvPr>
          <p:cNvSpPr/>
          <p:nvPr/>
        </p:nvSpPr>
        <p:spPr>
          <a:xfrm>
            <a:off x="8141456" y="-40232"/>
            <a:ext cx="4050544" cy="6898231"/>
          </a:xfrm>
          <a:prstGeom prst="rect">
            <a:avLst/>
          </a:prstGeom>
          <a:solidFill>
            <a:srgbClr val="385E8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robotic arm on a table&#10;&#10;Description automatically generated">
            <a:extLst>
              <a:ext uri="{FF2B5EF4-FFF2-40B4-BE49-F238E27FC236}">
                <a16:creationId xmlns:a16="http://schemas.microsoft.com/office/drawing/2014/main" id="{326BF26F-292C-CC53-E325-FB7976B65BC9}"/>
              </a:ext>
            </a:extLst>
          </p:cNvPr>
          <p:cNvPicPr>
            <a:picLocks noChangeAspect="1"/>
          </p:cNvPicPr>
          <p:nvPr/>
        </p:nvPicPr>
        <p:blipFill rotWithShape="1">
          <a:blip r:embed="rId4"/>
          <a:srcRect l="22925" t="2775" r="915" b="3171"/>
          <a:stretch/>
        </p:blipFill>
        <p:spPr>
          <a:xfrm>
            <a:off x="6096000" y="1708467"/>
            <a:ext cx="5882154" cy="3287730"/>
          </a:xfrm>
          <a:prstGeom prst="rect">
            <a:avLst/>
          </a:prstGeom>
        </p:spPr>
      </p:pic>
    </p:spTree>
    <p:extLst>
      <p:ext uri="{BB962C8B-B14F-4D97-AF65-F5344CB8AC3E}">
        <p14:creationId xmlns:p14="http://schemas.microsoft.com/office/powerpoint/2010/main" val="3347492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500695" y="169832"/>
            <a:ext cx="7918532" cy="801689"/>
          </a:xfrm>
        </p:spPr>
        <p:txBody>
          <a:bodyPr/>
          <a:lstStyle/>
          <a:p>
            <a:r>
              <a:rPr lang="en-US">
                <a:solidFill>
                  <a:srgbClr val="00B0F0"/>
                </a:solidFill>
              </a:rPr>
              <a:t>Algorithm EXPLANATION</a:t>
            </a:r>
          </a:p>
        </p:txBody>
      </p:sp>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284620" y="882457"/>
            <a:ext cx="8790266" cy="5975543"/>
          </a:xfrm>
        </p:spPr>
        <p:txBody>
          <a:bodyPr>
            <a:normAutofit fontScale="92500" lnSpcReduction="20000"/>
          </a:bodyPr>
          <a:lstStyle/>
          <a:p>
            <a:pPr marL="0" indent="0">
              <a:lnSpc>
                <a:spcPct val="110000"/>
              </a:lnSpc>
              <a:buNone/>
            </a:pPr>
            <a:r>
              <a:rPr lang="en-US" b="1" u="sng">
                <a:solidFill>
                  <a:srgbClr val="92D050"/>
                </a:solidFill>
              </a:rPr>
              <a:t>Step 1: Initialization:</a:t>
            </a:r>
          </a:p>
          <a:p>
            <a:pPr marL="0" indent="0">
              <a:lnSpc>
                <a:spcPct val="110000"/>
              </a:lnSpc>
              <a:buNone/>
            </a:pPr>
            <a:r>
              <a:rPr lang="en-US"/>
              <a:t>Start with an empty tree T consisting of only the initial state as the root node. Add the initial state to the tree.</a:t>
            </a:r>
          </a:p>
          <a:p>
            <a:pPr marL="0" indent="0">
              <a:lnSpc>
                <a:spcPct val="110000"/>
              </a:lnSpc>
              <a:buNone/>
            </a:pPr>
            <a:r>
              <a:rPr lang="en-US" b="1" u="sng">
                <a:solidFill>
                  <a:srgbClr val="92D050"/>
                </a:solidFill>
              </a:rPr>
              <a:t>Step 2: Expansion:</a:t>
            </a:r>
          </a:p>
          <a:p>
            <a:pPr>
              <a:lnSpc>
                <a:spcPct val="110000"/>
              </a:lnSpc>
            </a:pPr>
            <a:r>
              <a:rPr lang="en-US"/>
              <a:t>Repeat until a termination condition is met (e.g., maximum number of iterations or reaching a time limit):</a:t>
            </a:r>
          </a:p>
          <a:p>
            <a:pPr>
              <a:lnSpc>
                <a:spcPct val="110000"/>
              </a:lnSpc>
            </a:pPr>
            <a:r>
              <a:rPr lang="en-US"/>
              <a:t>Generate a random state </a:t>
            </a:r>
            <a:r>
              <a:rPr lang="en-US" err="1"/>
              <a:t>q_rand</a:t>
            </a:r>
            <a:r>
              <a:rPr lang="en-US"/>
              <a:t> in the state space.</a:t>
            </a:r>
          </a:p>
          <a:p>
            <a:pPr>
              <a:lnSpc>
                <a:spcPct val="110000"/>
              </a:lnSpc>
            </a:pPr>
            <a:r>
              <a:rPr lang="en-US"/>
              <a:t>Bias the selection of </a:t>
            </a:r>
            <a:r>
              <a:rPr lang="en-US" err="1"/>
              <a:t>q_near</a:t>
            </a:r>
            <a:r>
              <a:rPr lang="en-US"/>
              <a:t> to favor nodes closer to the goal. This biasing can be achieved through various techniques, such as sampling more frequently from a region around the goal.</a:t>
            </a:r>
          </a:p>
          <a:p>
            <a:pPr>
              <a:lnSpc>
                <a:spcPct val="110000"/>
              </a:lnSpc>
            </a:pPr>
            <a:r>
              <a:rPr lang="en-US"/>
              <a:t>Find the nearest node </a:t>
            </a:r>
            <a:r>
              <a:rPr lang="en-US" err="1"/>
              <a:t>q_near</a:t>
            </a:r>
            <a:r>
              <a:rPr lang="en-US"/>
              <a:t> in the tree T to the randomly sampled state </a:t>
            </a:r>
            <a:r>
              <a:rPr lang="en-US" err="1"/>
              <a:t>q_rand</a:t>
            </a:r>
            <a:r>
              <a:rPr lang="en-US"/>
              <a:t>.</a:t>
            </a:r>
          </a:p>
          <a:p>
            <a:pPr>
              <a:lnSpc>
                <a:spcPct val="110000"/>
              </a:lnSpc>
            </a:pPr>
            <a:r>
              <a:rPr lang="en-US"/>
              <a:t>Extend the tree towards the randomly sampled state by applying a steering function to generate a new state </a:t>
            </a:r>
            <a:r>
              <a:rPr lang="en-US" err="1"/>
              <a:t>q_new</a:t>
            </a:r>
            <a:r>
              <a:rPr lang="en-US"/>
              <a:t>. This function ensures that the generated state is feasible and moves towards </a:t>
            </a:r>
            <a:r>
              <a:rPr lang="en-US" err="1"/>
              <a:t>q_rand</a:t>
            </a:r>
            <a:r>
              <a:rPr lang="en-US"/>
              <a:t> while avoiding obstacles.</a:t>
            </a:r>
          </a:p>
          <a:p>
            <a:pPr>
              <a:lnSpc>
                <a:spcPct val="110000"/>
              </a:lnSpc>
            </a:pPr>
            <a:r>
              <a:rPr lang="en-US"/>
              <a:t>If </a:t>
            </a:r>
            <a:r>
              <a:rPr lang="en-US" err="1"/>
              <a:t>q_new</a:t>
            </a:r>
            <a:r>
              <a:rPr lang="en-US"/>
              <a:t> is collision-free, add it to the tree T and connect it to </a:t>
            </a:r>
            <a:r>
              <a:rPr lang="en-US" err="1"/>
              <a:t>q_near</a:t>
            </a:r>
            <a:r>
              <a:rPr lang="en-US"/>
              <a:t> with a path segment. Update the parent of </a:t>
            </a:r>
            <a:r>
              <a:rPr lang="en-US" err="1"/>
              <a:t>q_new</a:t>
            </a:r>
            <a:r>
              <a:rPr lang="en-US"/>
              <a:t> to </a:t>
            </a:r>
            <a:r>
              <a:rPr lang="en-US" err="1"/>
              <a:t>q_near</a:t>
            </a:r>
            <a:r>
              <a:rPr lang="en-US"/>
              <a:t>.</a:t>
            </a:r>
          </a:p>
          <a:p>
            <a:pPr>
              <a:lnSpc>
                <a:spcPct val="110000"/>
              </a:lnSpc>
            </a:pPr>
            <a:r>
              <a:rPr lang="en-US"/>
              <a:t>Optionally, improve the cost of the path to </a:t>
            </a:r>
            <a:r>
              <a:rPr lang="en-US" err="1"/>
              <a:t>q_new</a:t>
            </a:r>
            <a:r>
              <a:rPr lang="en-US"/>
              <a:t> by rewiring the tree if </a:t>
            </a:r>
            <a:r>
              <a:rPr lang="en-US" err="1"/>
              <a:t>q_new</a:t>
            </a:r>
            <a:r>
              <a:rPr lang="en-US"/>
              <a:t> improves the cost of existing paths.</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5</a:t>
            </a:fld>
            <a:endParaRPr lang="en-US"/>
          </a:p>
        </p:txBody>
      </p:sp>
      <p:pic>
        <p:nvPicPr>
          <p:cNvPr id="6" name="Picture Placeholder 5" descr="A diagram of a graph&#10;&#10;Description automatically generated">
            <a:extLst>
              <a:ext uri="{FF2B5EF4-FFF2-40B4-BE49-F238E27FC236}">
                <a16:creationId xmlns:a16="http://schemas.microsoft.com/office/drawing/2014/main" id="{87F3FEB8-ABC6-97A9-AE2E-E2AC10C8360F}"/>
              </a:ext>
            </a:extLst>
          </p:cNvPr>
          <p:cNvPicPr>
            <a:picLocks noGrp="1" noChangeAspect="1"/>
          </p:cNvPicPr>
          <p:nvPr>
            <p:ph type="pic" sz="quarter" idx="15"/>
          </p:nvPr>
        </p:nvPicPr>
        <p:blipFill>
          <a:blip r:embed="rId3"/>
          <a:srcRect l="32252" r="32252"/>
          <a:stretch>
            <a:fillRect/>
          </a:stretch>
        </p:blipFill>
        <p:spPr/>
      </p:pic>
    </p:spTree>
    <p:extLst>
      <p:ext uri="{BB962C8B-B14F-4D97-AF65-F5344CB8AC3E}">
        <p14:creationId xmlns:p14="http://schemas.microsoft.com/office/powerpoint/2010/main" val="1593920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500695" y="293659"/>
            <a:ext cx="7918532" cy="801689"/>
          </a:xfrm>
        </p:spPr>
        <p:txBody>
          <a:bodyPr/>
          <a:lstStyle/>
          <a:p>
            <a:r>
              <a:rPr lang="en-US">
                <a:solidFill>
                  <a:srgbClr val="00B0F0"/>
                </a:solidFill>
              </a:rPr>
              <a:t>Algorithm EXPLANATION</a:t>
            </a:r>
          </a:p>
        </p:txBody>
      </p:sp>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270333" y="1221553"/>
            <a:ext cx="8790266" cy="4607748"/>
          </a:xfrm>
        </p:spPr>
        <p:txBody>
          <a:bodyPr vert="horz" lIns="91440" tIns="45720" rIns="91440" bIns="45720" rtlCol="0" anchor="t">
            <a:normAutofit/>
          </a:bodyPr>
          <a:lstStyle/>
          <a:p>
            <a:pPr marL="0" indent="0">
              <a:lnSpc>
                <a:spcPct val="110000"/>
              </a:lnSpc>
              <a:buNone/>
            </a:pPr>
            <a:r>
              <a:rPr lang="en-US" b="1" u="sng">
                <a:solidFill>
                  <a:srgbClr val="92D050"/>
                </a:solidFill>
              </a:rPr>
              <a:t>Step 3: Rewiring:</a:t>
            </a:r>
          </a:p>
          <a:p>
            <a:pPr>
              <a:lnSpc>
                <a:spcPct val="100000"/>
              </a:lnSpc>
            </a:pPr>
            <a:r>
              <a:rPr lang="en-US"/>
              <a:t>After adding a new node to the tree, consider rewiring the tree to improve the cost of existing paths.</a:t>
            </a:r>
          </a:p>
          <a:p>
            <a:pPr>
              <a:lnSpc>
                <a:spcPct val="100000"/>
              </a:lnSpc>
            </a:pPr>
            <a:r>
              <a:rPr lang="en-US"/>
              <a:t>For each node </a:t>
            </a:r>
            <a:r>
              <a:rPr lang="en-US" err="1"/>
              <a:t>q_new</a:t>
            </a:r>
            <a:r>
              <a:rPr lang="en-US"/>
              <a:t> in the tree:</a:t>
            </a:r>
          </a:p>
          <a:p>
            <a:pPr>
              <a:lnSpc>
                <a:spcPct val="100000"/>
              </a:lnSpc>
            </a:pPr>
            <a:r>
              <a:rPr lang="en-US"/>
              <a:t>Find nearby nodes within a certain radius around </a:t>
            </a:r>
            <a:r>
              <a:rPr lang="en-US" err="1"/>
              <a:t>q_new</a:t>
            </a:r>
            <a:r>
              <a:rPr lang="en-US"/>
              <a:t>.</a:t>
            </a:r>
          </a:p>
          <a:p>
            <a:pPr>
              <a:lnSpc>
                <a:spcPct val="100000"/>
              </a:lnSpc>
            </a:pPr>
            <a:r>
              <a:rPr lang="en-US"/>
              <a:t>For each nearby node </a:t>
            </a:r>
            <a:r>
              <a:rPr lang="en-US" err="1"/>
              <a:t>q_near</a:t>
            </a:r>
            <a:r>
              <a:rPr lang="en-US"/>
              <a:t>:</a:t>
            </a:r>
          </a:p>
          <a:p>
            <a:pPr>
              <a:lnSpc>
                <a:spcPct val="100000"/>
              </a:lnSpc>
            </a:pPr>
            <a:r>
              <a:rPr lang="en-US"/>
              <a:t>Check if connecting </a:t>
            </a:r>
            <a:r>
              <a:rPr lang="en-US" err="1"/>
              <a:t>q_new</a:t>
            </a:r>
            <a:r>
              <a:rPr lang="en-US"/>
              <a:t> to </a:t>
            </a:r>
            <a:r>
              <a:rPr lang="en-US" err="1"/>
              <a:t>q_near</a:t>
            </a:r>
            <a:r>
              <a:rPr lang="en-US"/>
              <a:t> creates a lower-cost path compared to its current parent. If so, update the parent of </a:t>
            </a:r>
            <a:r>
              <a:rPr lang="en-US" err="1"/>
              <a:t>q_near</a:t>
            </a:r>
            <a:r>
              <a:rPr lang="en-US"/>
              <a:t> to </a:t>
            </a:r>
            <a:r>
              <a:rPr lang="en-US" err="1"/>
              <a:t>q_new</a:t>
            </a:r>
            <a:r>
              <a:rPr lang="en-US"/>
              <a:t>.</a:t>
            </a:r>
          </a:p>
          <a:p>
            <a:pPr marL="0" indent="0">
              <a:lnSpc>
                <a:spcPct val="110000"/>
              </a:lnSpc>
              <a:buNone/>
            </a:pPr>
            <a:r>
              <a:rPr lang="en-US" b="1" u="sng">
                <a:solidFill>
                  <a:srgbClr val="92D050"/>
                </a:solidFill>
              </a:rPr>
              <a:t>Step 4: Path Reconstruction:</a:t>
            </a:r>
          </a:p>
          <a:p>
            <a:pPr marL="0" indent="0">
              <a:lnSpc>
                <a:spcPct val="110000"/>
              </a:lnSpc>
              <a:buNone/>
            </a:pPr>
            <a:r>
              <a:rPr lang="en-US"/>
              <a:t>After termination, reconstruct the near-optimal path from the initial state to the goal by tracing back from the goal node through the parent pointers in the tree.</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6</a:t>
            </a:fld>
            <a:endParaRPr lang="en-US"/>
          </a:p>
        </p:txBody>
      </p:sp>
      <p:pic>
        <p:nvPicPr>
          <p:cNvPr id="9" name="Picture Placeholder 8" descr="A diagram of a graph showing a diagram of a graph&#10;&#10;Description automatically generated with medium confidence">
            <a:extLst>
              <a:ext uri="{FF2B5EF4-FFF2-40B4-BE49-F238E27FC236}">
                <a16:creationId xmlns:a16="http://schemas.microsoft.com/office/drawing/2014/main" id="{DF07BC8C-3D44-6720-38C4-384406F9BE7A}"/>
              </a:ext>
            </a:extLst>
          </p:cNvPr>
          <p:cNvPicPr>
            <a:picLocks noGrp="1" noChangeAspect="1"/>
          </p:cNvPicPr>
          <p:nvPr>
            <p:ph type="pic" sz="quarter" idx="15"/>
          </p:nvPr>
        </p:nvPicPr>
        <p:blipFill>
          <a:blip r:embed="rId3"/>
          <a:srcRect l="31278" r="31278"/>
          <a:stretch>
            <a:fillRect/>
          </a:stretch>
        </p:blipFill>
        <p:spPr/>
      </p:pic>
      <p:sp>
        <p:nvSpPr>
          <p:cNvPr id="4" name="TextBox 3">
            <a:extLst>
              <a:ext uri="{FF2B5EF4-FFF2-40B4-BE49-F238E27FC236}">
                <a16:creationId xmlns:a16="http://schemas.microsoft.com/office/drawing/2014/main" id="{270BD0D9-9DB3-DB06-3D64-E245F9FC1FEA}"/>
              </a:ext>
            </a:extLst>
          </p:cNvPr>
          <p:cNvSpPr txBox="1"/>
          <p:nvPr/>
        </p:nvSpPr>
        <p:spPr>
          <a:xfrm>
            <a:off x="10198099" y="6201833"/>
            <a:ext cx="17102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 NO. 4</a:t>
            </a:r>
          </a:p>
        </p:txBody>
      </p:sp>
    </p:spTree>
    <p:extLst>
      <p:ext uri="{BB962C8B-B14F-4D97-AF65-F5344CB8AC3E}">
        <p14:creationId xmlns:p14="http://schemas.microsoft.com/office/powerpoint/2010/main" val="1037313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206058" y="102622"/>
            <a:ext cx="6300576" cy="732663"/>
          </a:xfrm>
        </p:spPr>
        <p:txBody>
          <a:bodyPr>
            <a:normAutofit/>
          </a:bodyPr>
          <a:lstStyle/>
          <a:p>
            <a:r>
              <a:rPr lang="en-US" sz="4000"/>
              <a:t>Comparative Study</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7</a:t>
            </a:fld>
            <a:endParaRPr lang="en-US"/>
          </a:p>
        </p:txBody>
      </p:sp>
      <p:graphicFrame>
        <p:nvGraphicFramePr>
          <p:cNvPr id="12" name="Table 11">
            <a:extLst>
              <a:ext uri="{FF2B5EF4-FFF2-40B4-BE49-F238E27FC236}">
                <a16:creationId xmlns:a16="http://schemas.microsoft.com/office/drawing/2014/main" id="{23AD47D4-4984-D457-ED96-43A1CA92F5BC}"/>
              </a:ext>
            </a:extLst>
          </p:cNvPr>
          <p:cNvGraphicFramePr>
            <a:graphicFrameLocks noGrp="1"/>
          </p:cNvGraphicFramePr>
          <p:nvPr>
            <p:extLst>
              <p:ext uri="{D42A27DB-BD31-4B8C-83A1-F6EECF244321}">
                <p14:modId xmlns:p14="http://schemas.microsoft.com/office/powerpoint/2010/main" val="2229636559"/>
              </p:ext>
            </p:extLst>
          </p:nvPr>
        </p:nvGraphicFramePr>
        <p:xfrm>
          <a:off x="371688" y="745871"/>
          <a:ext cx="10565607" cy="5969395"/>
        </p:xfrm>
        <a:graphic>
          <a:graphicData uri="http://schemas.openxmlformats.org/drawingml/2006/table">
            <a:tbl>
              <a:tblPr firstRow="1" bandRow="1">
                <a:tableStyleId>{3C2FFA5D-87B4-456A-9821-1D502468CF0F}</a:tableStyleId>
              </a:tblPr>
              <a:tblGrid>
                <a:gridCol w="2100050">
                  <a:extLst>
                    <a:ext uri="{9D8B030D-6E8A-4147-A177-3AD203B41FA5}">
                      <a16:colId xmlns:a16="http://schemas.microsoft.com/office/drawing/2014/main" val="2494728531"/>
                    </a:ext>
                  </a:extLst>
                </a:gridCol>
                <a:gridCol w="4036219">
                  <a:extLst>
                    <a:ext uri="{9D8B030D-6E8A-4147-A177-3AD203B41FA5}">
                      <a16:colId xmlns:a16="http://schemas.microsoft.com/office/drawing/2014/main" val="2401754367"/>
                    </a:ext>
                  </a:extLst>
                </a:gridCol>
                <a:gridCol w="4429338">
                  <a:extLst>
                    <a:ext uri="{9D8B030D-6E8A-4147-A177-3AD203B41FA5}">
                      <a16:colId xmlns:a16="http://schemas.microsoft.com/office/drawing/2014/main" val="1005750966"/>
                    </a:ext>
                  </a:extLst>
                </a:gridCol>
              </a:tblGrid>
              <a:tr h="353291">
                <a:tc>
                  <a:txBody>
                    <a:bodyPr/>
                    <a:lstStyle/>
                    <a:p>
                      <a:r>
                        <a:rPr lang="en-US" sz="1600"/>
                        <a:t>Metrics</a:t>
                      </a:r>
                    </a:p>
                  </a:txBody>
                  <a:tcPr/>
                </a:tc>
                <a:tc>
                  <a:txBody>
                    <a:bodyPr/>
                    <a:lstStyle/>
                    <a:p>
                      <a:r>
                        <a:rPr lang="en-US" sz="1600"/>
                        <a:t>RRT </a:t>
                      </a:r>
                    </a:p>
                  </a:txBody>
                  <a:tcPr/>
                </a:tc>
                <a:tc>
                  <a:txBody>
                    <a:bodyPr/>
                    <a:lstStyle/>
                    <a:p>
                      <a:r>
                        <a:rPr lang="en-US" sz="1600"/>
                        <a:t>RRT STAR BIASED</a:t>
                      </a:r>
                    </a:p>
                  </a:txBody>
                  <a:tcPr/>
                </a:tc>
                <a:extLst>
                  <a:ext uri="{0D108BD9-81ED-4DB2-BD59-A6C34878D82A}">
                    <a16:rowId xmlns:a16="http://schemas.microsoft.com/office/drawing/2014/main" val="3635225658"/>
                  </a:ext>
                </a:extLst>
              </a:tr>
              <a:tr h="1961375">
                <a:tc>
                  <a:txBody>
                    <a:bodyPr/>
                    <a:lstStyle/>
                    <a:p>
                      <a:r>
                        <a:rPr lang="en-US" sz="1600" b="1" i="0" kern="1200">
                          <a:solidFill>
                            <a:schemeClr val="dk1"/>
                          </a:solidFill>
                          <a:effectLst/>
                          <a:latin typeface="+mn-lt"/>
                          <a:ea typeface="+mn-ea"/>
                          <a:cs typeface="+mn-cs"/>
                        </a:rPr>
                        <a:t>Algorithm Overview</a:t>
                      </a:r>
                      <a:endParaRPr lang="en-US" sz="1600"/>
                    </a:p>
                  </a:txBody>
                  <a:tcPr/>
                </a:tc>
                <a:tc>
                  <a:txBody>
                    <a:bodyPr/>
                    <a:lstStyle/>
                    <a:p>
                      <a:r>
                        <a:rPr lang="en-US" sz="1600" b="0" i="0" kern="1200">
                          <a:solidFill>
                            <a:schemeClr val="dk1"/>
                          </a:solidFill>
                          <a:effectLst/>
                          <a:latin typeface="+mn-lt"/>
                          <a:ea typeface="+mn-ea"/>
                          <a:cs typeface="+mn-cs"/>
                        </a:rPr>
                        <a:t>RRT constructs a tree structure by iteratively expanding the search space from a starting configuration towards the goal configuration using random samples and connecting them to the nearest nodes in the tree.</a:t>
                      </a:r>
                      <a:endParaRPr lang="en-US" sz="1600"/>
                    </a:p>
                  </a:txBody>
                  <a:tcPr/>
                </a:tc>
                <a:tc>
                  <a:txBody>
                    <a:bodyPr/>
                    <a:lstStyle/>
                    <a:p>
                      <a:r>
                        <a:rPr lang="en-US" sz="1600" b="0" i="0" kern="1200">
                          <a:solidFill>
                            <a:schemeClr val="dk1"/>
                          </a:solidFill>
                          <a:effectLst/>
                          <a:latin typeface="+mn-lt"/>
                          <a:ea typeface="+mn-ea"/>
                          <a:cs typeface="+mn-cs"/>
                        </a:rPr>
                        <a:t>RRT* Biased is an extension of RRT that aims to improve the optimality of the solution by iteratively rewiring the tree structure to find lower-cost paths. It maintains the basic structure of RRT star but includes a further goal bias to improve the solution quality.</a:t>
                      </a:r>
                      <a:endParaRPr lang="en-US" sz="1600"/>
                    </a:p>
                  </a:txBody>
                  <a:tcPr/>
                </a:tc>
                <a:extLst>
                  <a:ext uri="{0D108BD9-81ED-4DB2-BD59-A6C34878D82A}">
                    <a16:rowId xmlns:a16="http://schemas.microsoft.com/office/drawing/2014/main" val="2055798914"/>
                  </a:ext>
                </a:extLst>
              </a:tr>
              <a:tr h="1961375">
                <a:tc>
                  <a:txBody>
                    <a:bodyPr/>
                    <a:lstStyle/>
                    <a:p>
                      <a:r>
                        <a:rPr lang="en-US" sz="1600" b="1" i="0" kern="1200">
                          <a:solidFill>
                            <a:schemeClr val="dk1"/>
                          </a:solidFill>
                          <a:effectLst/>
                          <a:latin typeface="+mn-lt"/>
                          <a:ea typeface="+mn-ea"/>
                          <a:cs typeface="+mn-cs"/>
                        </a:rPr>
                        <a:t>Optimality</a:t>
                      </a:r>
                      <a:endParaRPr lang="en-US" sz="1600"/>
                    </a:p>
                  </a:txBody>
                  <a:tcPr/>
                </a:tc>
                <a:tc>
                  <a:txBody>
                    <a:bodyPr/>
                    <a:lstStyle/>
                    <a:p>
                      <a:r>
                        <a:rPr lang="en-US" sz="1600" b="0" i="0" kern="1200">
                          <a:solidFill>
                            <a:schemeClr val="dk1"/>
                          </a:solidFill>
                          <a:effectLst/>
                          <a:latin typeface="+mn-lt"/>
                          <a:ea typeface="+mn-ea"/>
                          <a:cs typeface="+mn-cs"/>
                        </a:rPr>
                        <a:t>Generally, RRT does not guarantee optimality in finding the solution. It may find a feasible path to the goal, but it may not be the optimal one.</a:t>
                      </a:r>
                      <a:endParaRPr lang="en-US" sz="1600"/>
                    </a:p>
                  </a:txBody>
                  <a:tcPr/>
                </a:tc>
                <a:tc>
                  <a:txBody>
                    <a:bodyPr/>
                    <a:lstStyle/>
                    <a:p>
                      <a:r>
                        <a:rPr lang="en-US" sz="1600" b="0" i="0" kern="1200">
                          <a:solidFill>
                            <a:schemeClr val="dk1"/>
                          </a:solidFill>
                          <a:effectLst/>
                          <a:latin typeface="+mn-lt"/>
                          <a:ea typeface="+mn-ea"/>
                          <a:cs typeface="+mn-cs"/>
                        </a:rPr>
                        <a:t>RRT* Biased  is designed to asymptotically converge to the optimal solution as the number of iterations increases. It continuously improves the tree structure to find better paths, resulting in potentially more optimal solutions compared to RRT.</a:t>
                      </a:r>
                      <a:endParaRPr lang="en-US" sz="1600"/>
                    </a:p>
                  </a:txBody>
                  <a:tcPr/>
                </a:tc>
                <a:extLst>
                  <a:ext uri="{0D108BD9-81ED-4DB2-BD59-A6C34878D82A}">
                    <a16:rowId xmlns:a16="http://schemas.microsoft.com/office/drawing/2014/main" val="1067702882"/>
                  </a:ext>
                </a:extLst>
              </a:tr>
              <a:tr h="1693354">
                <a:tc>
                  <a:txBody>
                    <a:bodyPr/>
                    <a:lstStyle/>
                    <a:p>
                      <a:r>
                        <a:rPr lang="en-US" sz="1600" b="1" i="0" kern="1200">
                          <a:solidFill>
                            <a:schemeClr val="dk1"/>
                          </a:solidFill>
                          <a:effectLst/>
                          <a:latin typeface="+mn-lt"/>
                          <a:ea typeface="+mn-ea"/>
                          <a:cs typeface="+mn-cs"/>
                        </a:rPr>
                        <a:t>Computational Complexity</a:t>
                      </a:r>
                      <a:endParaRPr lang="en-US" sz="1600"/>
                    </a:p>
                  </a:txBody>
                  <a:tcPr/>
                </a:tc>
                <a:tc>
                  <a:txBody>
                    <a:bodyPr/>
                    <a:lstStyle/>
                    <a:p>
                      <a:r>
                        <a:rPr lang="en-US" sz="1600" b="0" i="0" kern="1200">
                          <a:solidFill>
                            <a:schemeClr val="dk1"/>
                          </a:solidFill>
                          <a:effectLst/>
                          <a:latin typeface="+mn-lt"/>
                          <a:ea typeface="+mn-ea"/>
                          <a:cs typeface="+mn-cs"/>
                        </a:rPr>
                        <a:t>RRT has lower computational complexity compared to RRT* because it does not involve the additional step of rewiring the tree structure.</a:t>
                      </a:r>
                      <a:endParaRPr lang="en-US" sz="1600"/>
                    </a:p>
                  </a:txBody>
                  <a:tcPr/>
                </a:tc>
                <a:tc>
                  <a:txBody>
                    <a:bodyPr/>
                    <a:lstStyle/>
                    <a:p>
                      <a:r>
                        <a:rPr lang="en-US" sz="1600" b="0" i="0" kern="1200">
                          <a:solidFill>
                            <a:schemeClr val="dk1"/>
                          </a:solidFill>
                          <a:effectLst/>
                          <a:latin typeface="+mn-lt"/>
                          <a:ea typeface="+mn-ea"/>
                          <a:cs typeface="+mn-cs"/>
                        </a:rPr>
                        <a:t>RRT* Biased has higher computational complexity due to its rewiring mechanism, which involves evaluating and updating the cost of paths and potentially reorganizing the tree structure.</a:t>
                      </a:r>
                      <a:endParaRPr lang="en-US" sz="1600"/>
                    </a:p>
                  </a:txBody>
                  <a:tcPr/>
                </a:tc>
                <a:extLst>
                  <a:ext uri="{0D108BD9-81ED-4DB2-BD59-A6C34878D82A}">
                    <a16:rowId xmlns:a16="http://schemas.microsoft.com/office/drawing/2014/main" val="433869459"/>
                  </a:ext>
                </a:extLst>
              </a:tr>
            </a:tbl>
          </a:graphicData>
        </a:graphic>
      </p:graphicFrame>
      <p:sp>
        <p:nvSpPr>
          <p:cNvPr id="3" name="TextBox 2">
            <a:extLst>
              <a:ext uri="{FF2B5EF4-FFF2-40B4-BE49-F238E27FC236}">
                <a16:creationId xmlns:a16="http://schemas.microsoft.com/office/drawing/2014/main" id="{D4285D61-EF9A-FB8F-FE0D-4A3E99FE3371}"/>
              </a:ext>
            </a:extLst>
          </p:cNvPr>
          <p:cNvSpPr txBox="1"/>
          <p:nvPr/>
        </p:nvSpPr>
        <p:spPr>
          <a:xfrm>
            <a:off x="10198099" y="6201833"/>
            <a:ext cx="17102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 NO. 4</a:t>
            </a:r>
          </a:p>
        </p:txBody>
      </p:sp>
    </p:spTree>
    <p:extLst>
      <p:ext uri="{BB962C8B-B14F-4D97-AF65-F5344CB8AC3E}">
        <p14:creationId xmlns:p14="http://schemas.microsoft.com/office/powerpoint/2010/main" val="1588253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350256" y="446056"/>
            <a:ext cx="6300576" cy="732663"/>
          </a:xfrm>
        </p:spPr>
        <p:txBody>
          <a:bodyPr/>
          <a:lstStyle/>
          <a:p>
            <a:r>
              <a:rPr lang="en-US"/>
              <a:t>Comparative Study</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8</a:t>
            </a:fld>
            <a:endParaRPr lang="en-US"/>
          </a:p>
        </p:txBody>
      </p:sp>
      <p:graphicFrame>
        <p:nvGraphicFramePr>
          <p:cNvPr id="12" name="Table 11">
            <a:extLst>
              <a:ext uri="{FF2B5EF4-FFF2-40B4-BE49-F238E27FC236}">
                <a16:creationId xmlns:a16="http://schemas.microsoft.com/office/drawing/2014/main" id="{23AD47D4-4984-D457-ED96-43A1CA92F5BC}"/>
              </a:ext>
            </a:extLst>
          </p:cNvPr>
          <p:cNvGraphicFramePr>
            <a:graphicFrameLocks noGrp="1"/>
          </p:cNvGraphicFramePr>
          <p:nvPr>
            <p:extLst>
              <p:ext uri="{D42A27DB-BD31-4B8C-83A1-F6EECF244321}">
                <p14:modId xmlns:p14="http://schemas.microsoft.com/office/powerpoint/2010/main" val="2671434635"/>
              </p:ext>
            </p:extLst>
          </p:nvPr>
        </p:nvGraphicFramePr>
        <p:xfrm>
          <a:off x="485987" y="1178719"/>
          <a:ext cx="10565607" cy="3580873"/>
        </p:xfrm>
        <a:graphic>
          <a:graphicData uri="http://schemas.openxmlformats.org/drawingml/2006/table">
            <a:tbl>
              <a:tblPr firstRow="1" bandRow="1">
                <a:tableStyleId>{3C2FFA5D-87B4-456A-9821-1D502468CF0F}</a:tableStyleId>
              </a:tblPr>
              <a:tblGrid>
                <a:gridCol w="2100050">
                  <a:extLst>
                    <a:ext uri="{9D8B030D-6E8A-4147-A177-3AD203B41FA5}">
                      <a16:colId xmlns:a16="http://schemas.microsoft.com/office/drawing/2014/main" val="2494728531"/>
                    </a:ext>
                  </a:extLst>
                </a:gridCol>
                <a:gridCol w="4036219">
                  <a:extLst>
                    <a:ext uri="{9D8B030D-6E8A-4147-A177-3AD203B41FA5}">
                      <a16:colId xmlns:a16="http://schemas.microsoft.com/office/drawing/2014/main" val="2401754367"/>
                    </a:ext>
                  </a:extLst>
                </a:gridCol>
                <a:gridCol w="4429338">
                  <a:extLst>
                    <a:ext uri="{9D8B030D-6E8A-4147-A177-3AD203B41FA5}">
                      <a16:colId xmlns:a16="http://schemas.microsoft.com/office/drawing/2014/main" val="1005750966"/>
                    </a:ext>
                  </a:extLst>
                </a:gridCol>
              </a:tblGrid>
              <a:tr h="380473">
                <a:tc>
                  <a:txBody>
                    <a:bodyPr/>
                    <a:lstStyle/>
                    <a:p>
                      <a:r>
                        <a:rPr lang="en-US"/>
                        <a:t>Metric</a:t>
                      </a:r>
                    </a:p>
                  </a:txBody>
                  <a:tcPr/>
                </a:tc>
                <a:tc>
                  <a:txBody>
                    <a:bodyPr/>
                    <a:lstStyle/>
                    <a:p>
                      <a:r>
                        <a:rPr lang="en-US"/>
                        <a:t>RRT </a:t>
                      </a:r>
                    </a:p>
                  </a:txBody>
                  <a:tcPr/>
                </a:tc>
                <a:tc>
                  <a:txBody>
                    <a:bodyPr/>
                    <a:lstStyle/>
                    <a:p>
                      <a:r>
                        <a:rPr lang="en-US"/>
                        <a:t>RRT STAR BIASED</a:t>
                      </a:r>
                    </a:p>
                  </a:txBody>
                  <a:tcPr/>
                </a:tc>
                <a:extLst>
                  <a:ext uri="{0D108BD9-81ED-4DB2-BD59-A6C34878D82A}">
                    <a16:rowId xmlns:a16="http://schemas.microsoft.com/office/drawing/2014/main" val="3635225658"/>
                  </a:ext>
                </a:extLst>
              </a:tr>
              <a:tr h="859940">
                <a:tc>
                  <a:txBody>
                    <a:bodyPr/>
                    <a:lstStyle/>
                    <a:p>
                      <a:r>
                        <a:rPr lang="en-US" sz="1800" b="1" i="0" kern="1200">
                          <a:solidFill>
                            <a:schemeClr val="dk1"/>
                          </a:solidFill>
                          <a:effectLst/>
                          <a:latin typeface="+mn-lt"/>
                          <a:ea typeface="+mn-ea"/>
                          <a:cs typeface="+mn-cs"/>
                        </a:rPr>
                        <a:t>Robustness</a:t>
                      </a:r>
                      <a:endParaRPr lang="en-US"/>
                    </a:p>
                  </a:txBody>
                  <a:tcPr/>
                </a:tc>
                <a:tc>
                  <a:txBody>
                    <a:bodyPr/>
                    <a:lstStyle/>
                    <a:p>
                      <a:r>
                        <a:rPr lang="en-US" sz="1800" b="0" i="0" kern="1200">
                          <a:solidFill>
                            <a:schemeClr val="dk1"/>
                          </a:solidFill>
                          <a:effectLst/>
                          <a:latin typeface="+mn-lt"/>
                          <a:ea typeface="+mn-ea"/>
                          <a:cs typeface="+mn-cs"/>
                        </a:rPr>
                        <a:t>RRT may struggle in scenarios with complex or narrow spaces where the exploration is inefficient, leading to suboptimal paths.</a:t>
                      </a:r>
                      <a:endParaRPr lang="en-US"/>
                    </a:p>
                  </a:txBody>
                  <a:tcPr/>
                </a:tc>
                <a:tc>
                  <a:txBody>
                    <a:bodyPr/>
                    <a:lstStyle/>
                    <a:p>
                      <a:r>
                        <a:rPr lang="en-US" sz="1800" b="0" i="0" kern="1200">
                          <a:solidFill>
                            <a:schemeClr val="dk1"/>
                          </a:solidFill>
                          <a:effectLst/>
                          <a:latin typeface="+mn-lt"/>
                          <a:ea typeface="+mn-ea"/>
                          <a:cs typeface="+mn-cs"/>
                        </a:rPr>
                        <a:t>RRT* Biased is more robust in such scenarios due to its ability to continuously refine the tree structure, leading to better exploration of the search space and potentially finding more optimal paths.</a:t>
                      </a:r>
                      <a:endParaRPr lang="en-US"/>
                    </a:p>
                  </a:txBody>
                  <a:tcPr/>
                </a:tc>
                <a:extLst>
                  <a:ext uri="{0D108BD9-81ED-4DB2-BD59-A6C34878D82A}">
                    <a16:rowId xmlns:a16="http://schemas.microsoft.com/office/drawing/2014/main" val="1456996781"/>
                  </a:ext>
                </a:extLst>
              </a:tr>
              <a:tr h="859940">
                <a:tc>
                  <a:txBody>
                    <a:bodyPr/>
                    <a:lstStyle/>
                    <a:p>
                      <a:r>
                        <a:rPr lang="en-US" sz="1800" b="1" i="0" kern="1200">
                          <a:solidFill>
                            <a:schemeClr val="dk1"/>
                          </a:solidFill>
                          <a:effectLst/>
                          <a:latin typeface="+mn-lt"/>
                          <a:ea typeface="+mn-ea"/>
                          <a:cs typeface="+mn-cs"/>
                        </a:rPr>
                        <a:t>Application</a:t>
                      </a:r>
                      <a:endParaRPr lang="en-US"/>
                    </a:p>
                  </a:txBody>
                  <a:tcPr/>
                </a:tc>
                <a:tc>
                  <a:txBody>
                    <a:bodyPr/>
                    <a:lstStyle/>
                    <a:p>
                      <a:r>
                        <a:rPr lang="en-US" sz="1800" b="0" i="0" kern="1200">
                          <a:solidFill>
                            <a:schemeClr val="dk1"/>
                          </a:solidFill>
                          <a:effectLst/>
                          <a:latin typeface="+mn-lt"/>
                          <a:ea typeface="+mn-ea"/>
                          <a:cs typeface="+mn-cs"/>
                        </a:rPr>
                        <a:t>RRT is suitable for applications, where finding a feasible path quickly is more important than optimality, such as real-time motion planning for robots or video game AI.</a:t>
                      </a:r>
                      <a:endParaRPr lang="en-US"/>
                    </a:p>
                  </a:txBody>
                  <a:tcPr/>
                </a:tc>
                <a:tc>
                  <a:txBody>
                    <a:bodyPr/>
                    <a:lstStyle/>
                    <a:p>
                      <a:r>
                        <a:rPr lang="en-US" sz="1800" b="0" i="0" kern="1200">
                          <a:solidFill>
                            <a:schemeClr val="dk1"/>
                          </a:solidFill>
                          <a:effectLst/>
                          <a:latin typeface="+mn-lt"/>
                          <a:ea typeface="+mn-ea"/>
                          <a:cs typeface="+mn-cs"/>
                        </a:rPr>
                        <a:t>RRT* Biased is more suitable for applications where optimality is critical, such as autonomous navigation in safety-critical environments or robotic systems where efficiency is essential.</a:t>
                      </a:r>
                      <a:endParaRPr lang="en-US"/>
                    </a:p>
                  </a:txBody>
                  <a:tcPr/>
                </a:tc>
                <a:extLst>
                  <a:ext uri="{0D108BD9-81ED-4DB2-BD59-A6C34878D82A}">
                    <a16:rowId xmlns:a16="http://schemas.microsoft.com/office/drawing/2014/main" val="135738950"/>
                  </a:ext>
                </a:extLst>
              </a:tr>
            </a:tbl>
          </a:graphicData>
        </a:graphic>
      </p:graphicFrame>
      <p:sp>
        <p:nvSpPr>
          <p:cNvPr id="13" name="TextBox 12">
            <a:extLst>
              <a:ext uri="{FF2B5EF4-FFF2-40B4-BE49-F238E27FC236}">
                <a16:creationId xmlns:a16="http://schemas.microsoft.com/office/drawing/2014/main" id="{9E9E547A-AD75-7889-3A2E-12053BBD6721}"/>
              </a:ext>
            </a:extLst>
          </p:cNvPr>
          <p:cNvSpPr txBox="1"/>
          <p:nvPr/>
        </p:nvSpPr>
        <p:spPr>
          <a:xfrm>
            <a:off x="521494" y="5186363"/>
            <a:ext cx="7943850" cy="923330"/>
          </a:xfrm>
          <a:prstGeom prst="rect">
            <a:avLst/>
          </a:prstGeom>
          <a:noFill/>
        </p:spPr>
        <p:txBody>
          <a:bodyPr wrap="square" rtlCol="0">
            <a:spAutoFit/>
          </a:bodyPr>
          <a:lstStyle/>
          <a:p>
            <a:r>
              <a:rPr lang="en-US">
                <a:solidFill>
                  <a:srgbClr val="00B050"/>
                </a:solidFill>
              </a:rPr>
              <a:t>VISUAL REPRESENTATION VIDEO LINKS</a:t>
            </a:r>
          </a:p>
          <a:p>
            <a:r>
              <a:rPr lang="en-US"/>
              <a:t>RRT: </a:t>
            </a:r>
            <a:r>
              <a:rPr lang="en-US">
                <a:hlinkClick r:id="rId3"/>
              </a:rPr>
              <a:t>https://youtu.be/YYwdC_GXb7Q?si=FWUB2oXMoXYO69I6</a:t>
            </a:r>
            <a:endParaRPr lang="en-US"/>
          </a:p>
          <a:p>
            <a:r>
              <a:rPr lang="en-US"/>
              <a:t>RRT STAR BIASED: </a:t>
            </a:r>
            <a:r>
              <a:rPr lang="en-US">
                <a:hlinkClick r:id="rId4"/>
              </a:rPr>
              <a:t>https://youtu.be/B2dtDf0w5ew</a:t>
            </a:r>
            <a:endParaRPr lang="en-US"/>
          </a:p>
        </p:txBody>
      </p:sp>
      <p:sp>
        <p:nvSpPr>
          <p:cNvPr id="3" name="TextBox 2">
            <a:extLst>
              <a:ext uri="{FF2B5EF4-FFF2-40B4-BE49-F238E27FC236}">
                <a16:creationId xmlns:a16="http://schemas.microsoft.com/office/drawing/2014/main" id="{2DBA7C21-941D-31DB-E622-6089F4FBBC9D}"/>
              </a:ext>
            </a:extLst>
          </p:cNvPr>
          <p:cNvSpPr txBox="1"/>
          <p:nvPr/>
        </p:nvSpPr>
        <p:spPr>
          <a:xfrm>
            <a:off x="10198099" y="6201833"/>
            <a:ext cx="17102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 NO. 4</a:t>
            </a:r>
          </a:p>
        </p:txBody>
      </p:sp>
    </p:spTree>
    <p:extLst>
      <p:ext uri="{BB962C8B-B14F-4D97-AF65-F5344CB8AC3E}">
        <p14:creationId xmlns:p14="http://schemas.microsoft.com/office/powerpoint/2010/main" val="4151694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759530" y="444049"/>
            <a:ext cx="10665845" cy="1325563"/>
          </a:xfrm>
        </p:spPr>
        <p:txBody>
          <a:bodyPr>
            <a:normAutofit/>
          </a:bodyPr>
          <a:lstStyle/>
          <a:p>
            <a:r>
              <a:rPr lang="en-US" sz="3600">
                <a:solidFill>
                  <a:schemeClr val="tx1"/>
                </a:solidFill>
              </a:rPr>
              <a:t>RRT (biased) vs RRT STAR (biased) RESULTS</a:t>
            </a:r>
            <a:endParaRPr lang="en-US" sz="3600"/>
          </a:p>
        </p:txBody>
      </p:sp>
      <p:sp>
        <p:nvSpPr>
          <p:cNvPr id="2" name="Slide Number Placeholder 1">
            <a:extLst>
              <a:ext uri="{FF2B5EF4-FFF2-40B4-BE49-F238E27FC236}">
                <a16:creationId xmlns:a16="http://schemas.microsoft.com/office/drawing/2014/main" id="{660EB401-2F91-2D90-C859-96484861E564}"/>
              </a:ext>
            </a:extLst>
          </p:cNvPr>
          <p:cNvSpPr>
            <a:spLocks noGrp="1"/>
          </p:cNvSpPr>
          <p:nvPr>
            <p:ph type="sldNum" sz="quarter" idx="12"/>
          </p:nvPr>
        </p:nvSpPr>
        <p:spPr/>
        <p:txBody>
          <a:bodyPr/>
          <a:lstStyle/>
          <a:p>
            <a:fld id="{B5CEABB6-07DC-46E8-9B57-56EC44A396E5}" type="slidenum">
              <a:rPr lang="en-US" smtClean="0"/>
              <a:pPr/>
              <a:t>9</a:t>
            </a:fld>
            <a:endParaRPr lang="en-US"/>
          </a:p>
        </p:txBody>
      </p:sp>
      <p:pic>
        <p:nvPicPr>
          <p:cNvPr id="6" name="Picture 5" descr="A diagram of a diagram of a path&#10;&#10;Description automatically generated">
            <a:extLst>
              <a:ext uri="{FF2B5EF4-FFF2-40B4-BE49-F238E27FC236}">
                <a16:creationId xmlns:a16="http://schemas.microsoft.com/office/drawing/2014/main" id="{73D8845B-4291-950E-F3C9-D4F5A43AE743}"/>
              </a:ext>
            </a:extLst>
          </p:cNvPr>
          <p:cNvPicPr>
            <a:picLocks noChangeAspect="1"/>
          </p:cNvPicPr>
          <p:nvPr/>
        </p:nvPicPr>
        <p:blipFill rotWithShape="1">
          <a:blip r:embed="rId3"/>
          <a:srcRect l="9731" t="14648"/>
          <a:stretch/>
        </p:blipFill>
        <p:spPr>
          <a:xfrm>
            <a:off x="863029" y="1100819"/>
            <a:ext cx="4345969" cy="4454568"/>
          </a:xfrm>
          <a:prstGeom prst="rect">
            <a:avLst/>
          </a:prstGeom>
        </p:spPr>
      </p:pic>
      <p:pic>
        <p:nvPicPr>
          <p:cNvPr id="8" name="Picture 7" descr="A diagram of a graph&#10;&#10;Description automatically generated">
            <a:extLst>
              <a:ext uri="{FF2B5EF4-FFF2-40B4-BE49-F238E27FC236}">
                <a16:creationId xmlns:a16="http://schemas.microsoft.com/office/drawing/2014/main" id="{73323088-95D5-B874-C680-2090A8F6BB8E}"/>
              </a:ext>
            </a:extLst>
          </p:cNvPr>
          <p:cNvPicPr>
            <a:picLocks noChangeAspect="1"/>
          </p:cNvPicPr>
          <p:nvPr/>
        </p:nvPicPr>
        <p:blipFill rotWithShape="1">
          <a:blip r:embed="rId4"/>
          <a:srcRect l="14212" t="6143" r="3650" b="1954"/>
          <a:stretch/>
        </p:blipFill>
        <p:spPr>
          <a:xfrm>
            <a:off x="6092452" y="1150723"/>
            <a:ext cx="4590393" cy="4354759"/>
          </a:xfrm>
          <a:prstGeom prst="rect">
            <a:avLst/>
          </a:prstGeom>
        </p:spPr>
      </p:pic>
      <p:sp>
        <p:nvSpPr>
          <p:cNvPr id="9" name="TextBox 8">
            <a:extLst>
              <a:ext uri="{FF2B5EF4-FFF2-40B4-BE49-F238E27FC236}">
                <a16:creationId xmlns:a16="http://schemas.microsoft.com/office/drawing/2014/main" id="{5019B92C-AE11-0587-6DB8-607B174EDFD2}"/>
              </a:ext>
            </a:extLst>
          </p:cNvPr>
          <p:cNvSpPr txBox="1"/>
          <p:nvPr/>
        </p:nvSpPr>
        <p:spPr>
          <a:xfrm>
            <a:off x="1191802" y="5757181"/>
            <a:ext cx="3133618" cy="369332"/>
          </a:xfrm>
          <a:prstGeom prst="rect">
            <a:avLst/>
          </a:prstGeom>
          <a:noFill/>
        </p:spPr>
        <p:txBody>
          <a:bodyPr wrap="square" rtlCol="0">
            <a:spAutoFit/>
          </a:bodyPr>
          <a:lstStyle/>
          <a:p>
            <a:r>
              <a:rPr lang="en-US"/>
              <a:t>Path 1 : Around the obstacle</a:t>
            </a:r>
          </a:p>
        </p:txBody>
      </p:sp>
      <p:sp>
        <p:nvSpPr>
          <p:cNvPr id="10" name="TextBox 9">
            <a:extLst>
              <a:ext uri="{FF2B5EF4-FFF2-40B4-BE49-F238E27FC236}">
                <a16:creationId xmlns:a16="http://schemas.microsoft.com/office/drawing/2014/main" id="{4655FF76-4942-9479-AAC8-13430CEEB73C}"/>
              </a:ext>
            </a:extLst>
          </p:cNvPr>
          <p:cNvSpPr txBox="1"/>
          <p:nvPr/>
        </p:nvSpPr>
        <p:spPr>
          <a:xfrm>
            <a:off x="6563474" y="5757181"/>
            <a:ext cx="3133618" cy="369332"/>
          </a:xfrm>
          <a:prstGeom prst="rect">
            <a:avLst/>
          </a:prstGeom>
          <a:noFill/>
        </p:spPr>
        <p:txBody>
          <a:bodyPr wrap="square" rtlCol="0">
            <a:spAutoFit/>
          </a:bodyPr>
          <a:lstStyle/>
          <a:p>
            <a:r>
              <a:rPr lang="en-US"/>
              <a:t>Path 2 : Over the obstacle</a:t>
            </a:r>
          </a:p>
        </p:txBody>
      </p:sp>
      <p:sp>
        <p:nvSpPr>
          <p:cNvPr id="4" name="TextBox 3">
            <a:extLst>
              <a:ext uri="{FF2B5EF4-FFF2-40B4-BE49-F238E27FC236}">
                <a16:creationId xmlns:a16="http://schemas.microsoft.com/office/drawing/2014/main" id="{D5EAE6D8-5D1A-288F-7E8B-577220C96D7E}"/>
              </a:ext>
            </a:extLst>
          </p:cNvPr>
          <p:cNvSpPr txBox="1"/>
          <p:nvPr/>
        </p:nvSpPr>
        <p:spPr>
          <a:xfrm>
            <a:off x="10198099" y="6201833"/>
            <a:ext cx="17102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GROUP NO. 4</a:t>
            </a:r>
          </a:p>
        </p:txBody>
      </p:sp>
    </p:spTree>
    <p:extLst>
      <p:ext uri="{BB962C8B-B14F-4D97-AF65-F5344CB8AC3E}">
        <p14:creationId xmlns:p14="http://schemas.microsoft.com/office/powerpoint/2010/main" val="566997565"/>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4e7d7291-ad59-4de5-9b6d-ac075051018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77F41AEE6123647ADA544194E88B363" ma:contentTypeVersion="9" ma:contentTypeDescription="Create a new document." ma:contentTypeScope="" ma:versionID="ea6a08e3ffb6677ccab403e1ef1fe3ef">
  <xsd:schema xmlns:xsd="http://www.w3.org/2001/XMLSchema" xmlns:xs="http://www.w3.org/2001/XMLSchema" xmlns:p="http://schemas.microsoft.com/office/2006/metadata/properties" xmlns:ns3="4e7d7291-ad59-4de5-9b6d-ac075051018e" xmlns:ns4="4f565866-7fb7-47f3-b14c-bf76d1c45b7c" targetNamespace="http://schemas.microsoft.com/office/2006/metadata/properties" ma:root="true" ma:fieldsID="8020d4fb2c5442bfbf0f768f2fa7f7bf" ns3:_="" ns4:_="">
    <xsd:import namespace="4e7d7291-ad59-4de5-9b6d-ac075051018e"/>
    <xsd:import namespace="4f565866-7fb7-47f3-b14c-bf76d1c45b7c"/>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4:SharedWithUsers" minOccurs="0"/>
                <xsd:element ref="ns4:SharedWithDetails" minOccurs="0"/>
                <xsd:element ref="ns4:SharingHintHash"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7d7291-ad59-4de5-9b6d-ac07505101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f565866-7fb7-47f3-b14c-bf76d1c45b7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65614A-92F9-4391-AC3D-F3F5B0704F99}">
  <ds:schemaRefs>
    <ds:schemaRef ds:uri="4e7d7291-ad59-4de5-9b6d-ac075051018e"/>
    <ds:schemaRef ds:uri="4f565866-7fb7-47f3-b14c-bf76d1c45b7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B1180B7-ED6F-4578-A81A-754418D0E104}">
  <ds:schemaRefs>
    <ds:schemaRef ds:uri="4e7d7291-ad59-4de5-9b6d-ac075051018e"/>
    <ds:schemaRef ds:uri="4f565866-7fb7-47f3-b14c-bf76d1c45b7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451406B-581B-4C29-A833-E33D8A6AB07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{AFCFF77B-7053-4EC1-96FB-757F0779E007}tf33968143_win32</Template>
  <Application>Microsoft Office PowerPoint</Application>
  <PresentationFormat>Widescreen</PresentationFormat>
  <Slides>14</Slides>
  <Notes>13</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Custom</vt:lpstr>
      <vt:lpstr>ENPM 661 PROJECT PRESENTATION - GROUP 4 </vt:lpstr>
      <vt:lpstr>IMPLEMENTATION OF ​3D RRT STAR BIASED ALGORITHM ON UR3</vt:lpstr>
      <vt:lpstr>INTRODUCTION</vt:lpstr>
      <vt:lpstr>Approach</vt:lpstr>
      <vt:lpstr>Algorithm EXPLANATION</vt:lpstr>
      <vt:lpstr>Algorithm EXPLANATION</vt:lpstr>
      <vt:lpstr>Comparative Study</vt:lpstr>
      <vt:lpstr>Comparative Study</vt:lpstr>
      <vt:lpstr>RRT (biased) vs RRT STAR (biased) RESULTS</vt:lpstr>
      <vt:lpstr>RRT (biased) vs RRT STAR (biased) RESULTS</vt:lpstr>
      <vt:lpstr>SIMULATION SETUP</vt:lpstr>
      <vt:lpstr>SIMULATION VIDEO</vt:lpstr>
      <vt:lpstr>Problems TACKLED &amp; Future work</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ENPM 661 PROJECT PRESENTATION - GROUP 4 </dc:title>
  <dc:creator>Abhishek Avhad</dc:creator>
  <cp:revision>2</cp:revision>
  <dcterms:created xsi:type="dcterms:W3CDTF">2024-05-07T04:55:48Z</dcterms:created>
  <dcterms:modified xsi:type="dcterms:W3CDTF">2024-05-09T17:20:28Z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0x010100E77F41AEE6123647ADA544194E88B363</vt:lpwstr>
  </property>
</Properties>
</file>